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custDataLst>
    <p:tags r:id="rId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9F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0" d="100"/>
          <a:sy n="70"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EDA88-8672-4C12-81B4-766CD25B4EDE}" type="datetimeFigureOut">
              <a:rPr lang="en-CA" smtClean="0"/>
              <a:t>2022-09-17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8E33A-B1DD-467C-9E7A-037F2AD52A69}" type="slidenum">
              <a:rPr lang="en-CA" smtClean="0"/>
              <a:t>‹#›</a:t>
            </a:fld>
            <a:endParaRPr lang="en-CA"/>
          </a:p>
        </p:txBody>
      </p:sp>
    </p:spTree>
    <p:extLst>
      <p:ext uri="{BB962C8B-B14F-4D97-AF65-F5344CB8AC3E}">
        <p14:creationId xmlns:p14="http://schemas.microsoft.com/office/powerpoint/2010/main" val="63290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48E33A-B1DD-467C-9E7A-037F2AD52A69}" type="slidenum">
              <a:rPr lang="en-CA" smtClean="0"/>
              <a:t>1</a:t>
            </a:fld>
            <a:endParaRPr lang="en-CA"/>
          </a:p>
        </p:txBody>
      </p:sp>
    </p:spTree>
    <p:extLst>
      <p:ext uri="{BB962C8B-B14F-4D97-AF65-F5344CB8AC3E}">
        <p14:creationId xmlns:p14="http://schemas.microsoft.com/office/powerpoint/2010/main" val="85058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48E33A-B1DD-467C-9E7A-037F2AD52A69}" type="slidenum">
              <a:rPr lang="en-CA" smtClean="0"/>
              <a:t>2</a:t>
            </a:fld>
            <a:endParaRPr lang="en-CA"/>
          </a:p>
        </p:txBody>
      </p:sp>
    </p:spTree>
    <p:extLst>
      <p:ext uri="{BB962C8B-B14F-4D97-AF65-F5344CB8AC3E}">
        <p14:creationId xmlns:p14="http://schemas.microsoft.com/office/powerpoint/2010/main" val="275914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48E33A-B1DD-467C-9E7A-037F2AD52A69}" type="slidenum">
              <a:rPr lang="en-CA" smtClean="0"/>
              <a:t>3</a:t>
            </a:fld>
            <a:endParaRPr lang="en-CA"/>
          </a:p>
        </p:txBody>
      </p:sp>
    </p:spTree>
    <p:extLst>
      <p:ext uri="{BB962C8B-B14F-4D97-AF65-F5344CB8AC3E}">
        <p14:creationId xmlns:p14="http://schemas.microsoft.com/office/powerpoint/2010/main" val="1876016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48E33A-B1DD-467C-9E7A-037F2AD52A69}" type="slidenum">
              <a:rPr lang="en-CA" smtClean="0"/>
              <a:t>4</a:t>
            </a:fld>
            <a:endParaRPr lang="en-CA"/>
          </a:p>
        </p:txBody>
      </p:sp>
    </p:spTree>
    <p:extLst>
      <p:ext uri="{BB962C8B-B14F-4D97-AF65-F5344CB8AC3E}">
        <p14:creationId xmlns:p14="http://schemas.microsoft.com/office/powerpoint/2010/main" val="3414489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48E33A-B1DD-467C-9E7A-037F2AD52A69}" type="slidenum">
              <a:rPr lang="en-CA" smtClean="0"/>
              <a:t>5</a:t>
            </a:fld>
            <a:endParaRPr lang="en-CA"/>
          </a:p>
        </p:txBody>
      </p:sp>
    </p:spTree>
    <p:extLst>
      <p:ext uri="{BB962C8B-B14F-4D97-AF65-F5344CB8AC3E}">
        <p14:creationId xmlns:p14="http://schemas.microsoft.com/office/powerpoint/2010/main" val="664969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4" Type="http://schemas.openxmlformats.org/officeDocument/2006/relationships/slide" Target="../slides/slide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78000"/>
            <a:lum/>
          </a:blip>
          <a:srcRect/>
          <a:stretch>
            <a:fillRect t="-9000" b="-9000"/>
          </a:stretch>
        </a:blipFill>
        <a:effectLst/>
      </p:bgPr>
    </p:bg>
    <p:spTree>
      <p:nvGrpSpPr>
        <p:cNvPr id="1" name=""/>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xmlns="" id="{D93A2DC0-2948-4BE0-B8B4-8A9590237E39}"/>
              </a:ext>
            </a:extLst>
          </p:cNvPr>
          <p:cNvSpPr/>
          <p:nvPr userDrawn="1"/>
        </p:nvSpPr>
        <p:spPr>
          <a:xfrm rot="10800000">
            <a:off x="362125" y="1325460"/>
            <a:ext cx="11467750" cy="5259897"/>
          </a:xfrm>
          <a:prstGeom prst="round2SameRect">
            <a:avLst>
              <a:gd name="adj1" fmla="val 2632"/>
              <a:gd name="adj2" fmla="val 0"/>
            </a:avLst>
          </a:prstGeom>
          <a:solidFill>
            <a:schemeClr val="bg1">
              <a:alpha val="78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Top Corners Rounded 7">
            <a:hlinkClick r:id="rId3" action="ppaction://hlinksldjump"/>
            <a:extLst>
              <a:ext uri="{FF2B5EF4-FFF2-40B4-BE49-F238E27FC236}">
                <a16:creationId xmlns:a16="http://schemas.microsoft.com/office/drawing/2014/main" xmlns="" id="{4CB92BB7-DF72-4F39-B16F-A0883DFD5574}"/>
              </a:ext>
            </a:extLst>
          </p:cNvPr>
          <p:cNvSpPr/>
          <p:nvPr userDrawn="1"/>
        </p:nvSpPr>
        <p:spPr>
          <a:xfrm>
            <a:off x="362124" y="906011"/>
            <a:ext cx="1743513" cy="419448"/>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dirty="0">
                <a:solidFill>
                  <a:schemeClr val="tx1">
                    <a:lumMod val="50000"/>
                    <a:lumOff val="50000"/>
                  </a:schemeClr>
                </a:solidFill>
                <a:latin typeface="Glegoo" pitchFamily="2" charset="0"/>
                <a:cs typeface="Glegoo" pitchFamily="2" charset="0"/>
              </a:rPr>
              <a:t>Driving</a:t>
            </a:r>
          </a:p>
        </p:txBody>
      </p:sp>
      <p:sp>
        <p:nvSpPr>
          <p:cNvPr id="9" name="Rectangle: Top Corners Rounded 8">
            <a:hlinkClick r:id="rId4" action="ppaction://hlinksldjump"/>
            <a:extLst>
              <a:ext uri="{FF2B5EF4-FFF2-40B4-BE49-F238E27FC236}">
                <a16:creationId xmlns:a16="http://schemas.microsoft.com/office/drawing/2014/main" xmlns="" id="{47FA1EC2-73B2-4D3E-9515-F843A77A4A7F}"/>
              </a:ext>
            </a:extLst>
          </p:cNvPr>
          <p:cNvSpPr/>
          <p:nvPr userDrawn="1"/>
        </p:nvSpPr>
        <p:spPr>
          <a:xfrm>
            <a:off x="2154572" y="906011"/>
            <a:ext cx="1743513" cy="419448"/>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lumMod val="50000"/>
                    <a:lumOff val="50000"/>
                  </a:schemeClr>
                </a:solidFill>
                <a:latin typeface="Glegoo" pitchFamily="2" charset="0"/>
                <a:cs typeface="Glegoo" pitchFamily="2" charset="0"/>
              </a:rPr>
              <a:t>Air Travel</a:t>
            </a:r>
          </a:p>
        </p:txBody>
      </p:sp>
      <p:sp>
        <p:nvSpPr>
          <p:cNvPr id="10" name="Rectangle: Top Corners Rounded 9">
            <a:hlinkClick r:id="rId5" action="ppaction://hlinksldjump"/>
            <a:extLst>
              <a:ext uri="{FF2B5EF4-FFF2-40B4-BE49-F238E27FC236}">
                <a16:creationId xmlns:a16="http://schemas.microsoft.com/office/drawing/2014/main" xmlns="" id="{82BDFE51-83C3-4926-995F-8079EC6F8492}"/>
              </a:ext>
            </a:extLst>
          </p:cNvPr>
          <p:cNvSpPr/>
          <p:nvPr userDrawn="1"/>
        </p:nvSpPr>
        <p:spPr>
          <a:xfrm>
            <a:off x="3947020" y="906011"/>
            <a:ext cx="1743513" cy="419448"/>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dirty="0">
                <a:solidFill>
                  <a:schemeClr val="tx1">
                    <a:lumMod val="50000"/>
                    <a:lumOff val="50000"/>
                  </a:schemeClr>
                </a:solidFill>
                <a:latin typeface="Glegoo" pitchFamily="2" charset="0"/>
                <a:cs typeface="Glegoo" pitchFamily="2" charset="0"/>
              </a:rPr>
              <a:t>Home Energy</a:t>
            </a:r>
          </a:p>
        </p:txBody>
      </p:sp>
      <p:sp>
        <p:nvSpPr>
          <p:cNvPr id="11" name="Rectangle: Top Corners Rounded 10">
            <a:hlinkClick r:id="rId6" action="ppaction://hlinksldjump"/>
            <a:extLst>
              <a:ext uri="{FF2B5EF4-FFF2-40B4-BE49-F238E27FC236}">
                <a16:creationId xmlns:a16="http://schemas.microsoft.com/office/drawing/2014/main" xmlns="" id="{5C7182DE-480C-4CD6-95F3-36E31EA3ED5E}"/>
              </a:ext>
            </a:extLst>
          </p:cNvPr>
          <p:cNvSpPr/>
          <p:nvPr userDrawn="1"/>
        </p:nvSpPr>
        <p:spPr>
          <a:xfrm>
            <a:off x="5739467" y="906011"/>
            <a:ext cx="1743513" cy="419448"/>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dirty="0">
                <a:solidFill>
                  <a:schemeClr val="tx1">
                    <a:lumMod val="50000"/>
                    <a:lumOff val="50000"/>
                  </a:schemeClr>
                </a:solidFill>
                <a:latin typeface="Glegoo" pitchFamily="2" charset="0"/>
                <a:cs typeface="Glegoo" pitchFamily="2" charset="0"/>
              </a:rPr>
              <a:t>Other</a:t>
            </a:r>
          </a:p>
        </p:txBody>
      </p:sp>
      <p:sp>
        <p:nvSpPr>
          <p:cNvPr id="12" name="Rectangle 11">
            <a:extLst>
              <a:ext uri="{FF2B5EF4-FFF2-40B4-BE49-F238E27FC236}">
                <a16:creationId xmlns:a16="http://schemas.microsoft.com/office/drawing/2014/main" xmlns="" id="{FA53BFC1-1589-45B4-8CC8-64F43D1AE295}"/>
              </a:ext>
            </a:extLst>
          </p:cNvPr>
          <p:cNvSpPr/>
          <p:nvPr userDrawn="1"/>
        </p:nvSpPr>
        <p:spPr>
          <a:xfrm>
            <a:off x="362124" y="1325459"/>
            <a:ext cx="11467750" cy="58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xmlns="" id="{AA058924-8572-4300-8653-6D9A7F3B747F}"/>
              </a:ext>
            </a:extLst>
          </p:cNvPr>
          <p:cNvSpPr txBox="1"/>
          <p:nvPr userDrawn="1"/>
        </p:nvSpPr>
        <p:spPr>
          <a:xfrm>
            <a:off x="276225" y="219075"/>
            <a:ext cx="11568418" cy="646331"/>
          </a:xfrm>
          <a:prstGeom prst="rect">
            <a:avLst/>
          </a:prstGeom>
          <a:noFill/>
        </p:spPr>
        <p:txBody>
          <a:bodyPr wrap="square" rtlCol="0">
            <a:spAutoFit/>
          </a:bodyPr>
          <a:lstStyle/>
          <a:p>
            <a:r>
              <a:rPr lang="en-CA" sz="3600" b="1" dirty="0">
                <a:solidFill>
                  <a:schemeClr val="bg1"/>
                </a:solidFill>
                <a:latin typeface="Glegoo" pitchFamily="2" charset="0"/>
                <a:cs typeface="Glegoo" pitchFamily="2" charset="0"/>
              </a:rPr>
              <a:t>Reduce Your Carbon Footprint</a:t>
            </a:r>
          </a:p>
        </p:txBody>
      </p:sp>
    </p:spTree>
    <p:extLst>
      <p:ext uri="{BB962C8B-B14F-4D97-AF65-F5344CB8AC3E}">
        <p14:creationId xmlns:p14="http://schemas.microsoft.com/office/powerpoint/2010/main" val="318760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C63EB6-55CC-4379-A475-49830B1C340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29609A6F-8434-4842-9263-CFFA34D5DB2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98EBB1F4-D447-44E1-8C6B-A4E294E2E3FA}"/>
              </a:ext>
            </a:extLst>
          </p:cNvPr>
          <p:cNvSpPr>
            <a:spLocks noGrp="1"/>
          </p:cNvSpPr>
          <p:nvPr>
            <p:ph type="dt" sz="half" idx="10"/>
          </p:nvPr>
        </p:nvSpPr>
        <p:spPr/>
        <p:txBody>
          <a:bodyPr/>
          <a:lstStyle/>
          <a:p>
            <a:fld id="{B8A76983-CE01-4223-928A-3510F20E91F6}" type="datetimeFigureOut">
              <a:rPr lang="en-CA" smtClean="0"/>
              <a:t>2022-09-17</a:t>
            </a:fld>
            <a:endParaRPr lang="en-CA"/>
          </a:p>
        </p:txBody>
      </p:sp>
      <p:sp>
        <p:nvSpPr>
          <p:cNvPr id="5" name="Footer Placeholder 4">
            <a:extLst>
              <a:ext uri="{FF2B5EF4-FFF2-40B4-BE49-F238E27FC236}">
                <a16:creationId xmlns:a16="http://schemas.microsoft.com/office/drawing/2014/main" xmlns="" id="{A9B2A038-80CF-412C-8FFC-F8D2F4E1DCF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xmlns="" id="{5E204C80-88DA-4AD0-A536-3804884B6FCE}"/>
              </a:ext>
            </a:extLst>
          </p:cNvPr>
          <p:cNvSpPr>
            <a:spLocks noGrp="1"/>
          </p:cNvSpPr>
          <p:nvPr>
            <p:ph type="sldNum" sz="quarter" idx="12"/>
          </p:nvPr>
        </p:nvSpPr>
        <p:spPr/>
        <p:txBody>
          <a:bodyPr/>
          <a:lstStyle/>
          <a:p>
            <a:fld id="{C9E97F1C-5123-448D-8CC1-CA6675A6F69D}" type="slidenum">
              <a:rPr lang="en-CA" smtClean="0"/>
              <a:t>‹#›</a:t>
            </a:fld>
            <a:endParaRPr lang="en-CA"/>
          </a:p>
        </p:txBody>
      </p:sp>
    </p:spTree>
    <p:extLst>
      <p:ext uri="{BB962C8B-B14F-4D97-AF65-F5344CB8AC3E}">
        <p14:creationId xmlns:p14="http://schemas.microsoft.com/office/powerpoint/2010/main" val="94494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96494B-C69E-493F-AC25-3960744163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xmlns="" id="{265A5392-637D-440A-92F0-F8AF17C70D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F0CA850F-538F-4659-B6CA-2747675F84A8}"/>
              </a:ext>
            </a:extLst>
          </p:cNvPr>
          <p:cNvSpPr>
            <a:spLocks noGrp="1"/>
          </p:cNvSpPr>
          <p:nvPr>
            <p:ph type="dt" sz="half" idx="10"/>
          </p:nvPr>
        </p:nvSpPr>
        <p:spPr/>
        <p:txBody>
          <a:bodyPr/>
          <a:lstStyle/>
          <a:p>
            <a:fld id="{B8A76983-CE01-4223-928A-3510F20E91F6}" type="datetimeFigureOut">
              <a:rPr lang="en-CA" smtClean="0"/>
              <a:t>2022-09-17</a:t>
            </a:fld>
            <a:endParaRPr lang="en-CA"/>
          </a:p>
        </p:txBody>
      </p:sp>
      <p:sp>
        <p:nvSpPr>
          <p:cNvPr id="5" name="Footer Placeholder 4">
            <a:extLst>
              <a:ext uri="{FF2B5EF4-FFF2-40B4-BE49-F238E27FC236}">
                <a16:creationId xmlns:a16="http://schemas.microsoft.com/office/drawing/2014/main" xmlns="" id="{416E301E-9D4E-44AA-8B66-2BF82602C57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xmlns="" id="{8C8D82A0-33E6-4476-9DA0-0864BDFA077E}"/>
              </a:ext>
            </a:extLst>
          </p:cNvPr>
          <p:cNvSpPr>
            <a:spLocks noGrp="1"/>
          </p:cNvSpPr>
          <p:nvPr>
            <p:ph type="sldNum" sz="quarter" idx="12"/>
          </p:nvPr>
        </p:nvSpPr>
        <p:spPr/>
        <p:txBody>
          <a:bodyPr/>
          <a:lstStyle/>
          <a:p>
            <a:fld id="{C9E97F1C-5123-448D-8CC1-CA6675A6F69D}" type="slidenum">
              <a:rPr lang="en-CA" smtClean="0"/>
              <a:t>‹#›</a:t>
            </a:fld>
            <a:endParaRPr lang="en-CA"/>
          </a:p>
        </p:txBody>
      </p:sp>
    </p:spTree>
    <p:extLst>
      <p:ext uri="{BB962C8B-B14F-4D97-AF65-F5344CB8AC3E}">
        <p14:creationId xmlns:p14="http://schemas.microsoft.com/office/powerpoint/2010/main" val="2707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36950B-4C7D-4D2C-B348-A66A01F8DA6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4D07290A-34ED-4CF7-BC4D-17765E8E9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601A8BE7-BA11-4D6D-90FC-D97FF0EDE94A}"/>
              </a:ext>
            </a:extLst>
          </p:cNvPr>
          <p:cNvSpPr>
            <a:spLocks noGrp="1"/>
          </p:cNvSpPr>
          <p:nvPr>
            <p:ph type="dt" sz="half" idx="10"/>
          </p:nvPr>
        </p:nvSpPr>
        <p:spPr/>
        <p:txBody>
          <a:bodyPr/>
          <a:lstStyle/>
          <a:p>
            <a:fld id="{B8A76983-CE01-4223-928A-3510F20E91F6}" type="datetimeFigureOut">
              <a:rPr lang="en-CA" smtClean="0"/>
              <a:t>2022-09-17</a:t>
            </a:fld>
            <a:endParaRPr lang="en-CA"/>
          </a:p>
        </p:txBody>
      </p:sp>
      <p:sp>
        <p:nvSpPr>
          <p:cNvPr id="5" name="Footer Placeholder 4">
            <a:extLst>
              <a:ext uri="{FF2B5EF4-FFF2-40B4-BE49-F238E27FC236}">
                <a16:creationId xmlns:a16="http://schemas.microsoft.com/office/drawing/2014/main" xmlns="" id="{05C27CBA-A3F0-4622-ACF1-B4271E4D7E7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xmlns="" id="{26FCAA14-5AD8-4FDF-931D-5ABD7F420EE2}"/>
              </a:ext>
            </a:extLst>
          </p:cNvPr>
          <p:cNvSpPr>
            <a:spLocks noGrp="1"/>
          </p:cNvSpPr>
          <p:nvPr>
            <p:ph type="sldNum" sz="quarter" idx="12"/>
          </p:nvPr>
        </p:nvSpPr>
        <p:spPr/>
        <p:txBody>
          <a:bodyPr/>
          <a:lstStyle/>
          <a:p>
            <a:fld id="{C9E97F1C-5123-448D-8CC1-CA6675A6F69D}" type="slidenum">
              <a:rPr lang="en-CA" smtClean="0"/>
              <a:t>‹#›</a:t>
            </a:fld>
            <a:endParaRPr lang="en-CA"/>
          </a:p>
        </p:txBody>
      </p:sp>
    </p:spTree>
    <p:extLst>
      <p:ext uri="{BB962C8B-B14F-4D97-AF65-F5344CB8AC3E}">
        <p14:creationId xmlns:p14="http://schemas.microsoft.com/office/powerpoint/2010/main" val="4186502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ADD59D-D886-482F-B092-5342EE6B98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xmlns="" id="{6C821DE8-0E84-4881-80A6-66D944A318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9B733B1-0CF9-4594-9EA3-88AECCFC3C22}"/>
              </a:ext>
            </a:extLst>
          </p:cNvPr>
          <p:cNvSpPr>
            <a:spLocks noGrp="1"/>
          </p:cNvSpPr>
          <p:nvPr>
            <p:ph type="dt" sz="half" idx="10"/>
          </p:nvPr>
        </p:nvSpPr>
        <p:spPr/>
        <p:txBody>
          <a:bodyPr/>
          <a:lstStyle/>
          <a:p>
            <a:fld id="{B8A76983-CE01-4223-928A-3510F20E91F6}" type="datetimeFigureOut">
              <a:rPr lang="en-CA" smtClean="0"/>
              <a:t>2022-09-17</a:t>
            </a:fld>
            <a:endParaRPr lang="en-CA"/>
          </a:p>
        </p:txBody>
      </p:sp>
      <p:sp>
        <p:nvSpPr>
          <p:cNvPr id="5" name="Footer Placeholder 4">
            <a:extLst>
              <a:ext uri="{FF2B5EF4-FFF2-40B4-BE49-F238E27FC236}">
                <a16:creationId xmlns:a16="http://schemas.microsoft.com/office/drawing/2014/main" xmlns="" id="{1E90E5DB-2BDB-4A68-AC62-0BF6D335941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xmlns="" id="{38740EE6-5CD1-4EDB-A774-2BCC45531557}"/>
              </a:ext>
            </a:extLst>
          </p:cNvPr>
          <p:cNvSpPr>
            <a:spLocks noGrp="1"/>
          </p:cNvSpPr>
          <p:nvPr>
            <p:ph type="sldNum" sz="quarter" idx="12"/>
          </p:nvPr>
        </p:nvSpPr>
        <p:spPr/>
        <p:txBody>
          <a:bodyPr/>
          <a:lstStyle/>
          <a:p>
            <a:fld id="{C9E97F1C-5123-448D-8CC1-CA6675A6F69D}" type="slidenum">
              <a:rPr lang="en-CA" smtClean="0"/>
              <a:t>‹#›</a:t>
            </a:fld>
            <a:endParaRPr lang="en-CA"/>
          </a:p>
        </p:txBody>
      </p:sp>
    </p:spTree>
    <p:extLst>
      <p:ext uri="{BB962C8B-B14F-4D97-AF65-F5344CB8AC3E}">
        <p14:creationId xmlns:p14="http://schemas.microsoft.com/office/powerpoint/2010/main" val="10953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38A35B-547B-4FF2-85B9-9BDB9B24AEC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3BF1D337-FF9E-48BA-A18E-C544A7B4C6F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xmlns="" id="{05DC6AEA-1956-48D9-8319-2C96770EEC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xmlns="" id="{EF583442-6BC3-4690-8076-17080165CE3C}"/>
              </a:ext>
            </a:extLst>
          </p:cNvPr>
          <p:cNvSpPr>
            <a:spLocks noGrp="1"/>
          </p:cNvSpPr>
          <p:nvPr>
            <p:ph type="dt" sz="half" idx="10"/>
          </p:nvPr>
        </p:nvSpPr>
        <p:spPr/>
        <p:txBody>
          <a:bodyPr/>
          <a:lstStyle/>
          <a:p>
            <a:fld id="{B8A76983-CE01-4223-928A-3510F20E91F6}" type="datetimeFigureOut">
              <a:rPr lang="en-CA" smtClean="0"/>
              <a:t>2022-09-17</a:t>
            </a:fld>
            <a:endParaRPr lang="en-CA"/>
          </a:p>
        </p:txBody>
      </p:sp>
      <p:sp>
        <p:nvSpPr>
          <p:cNvPr id="6" name="Footer Placeholder 5">
            <a:extLst>
              <a:ext uri="{FF2B5EF4-FFF2-40B4-BE49-F238E27FC236}">
                <a16:creationId xmlns:a16="http://schemas.microsoft.com/office/drawing/2014/main" xmlns="" id="{199574E0-FC7E-4108-B5D4-07E9E5AC041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xmlns="" id="{57B44EF0-C686-4F7D-836C-5625BE528A1F}"/>
              </a:ext>
            </a:extLst>
          </p:cNvPr>
          <p:cNvSpPr>
            <a:spLocks noGrp="1"/>
          </p:cNvSpPr>
          <p:nvPr>
            <p:ph type="sldNum" sz="quarter" idx="12"/>
          </p:nvPr>
        </p:nvSpPr>
        <p:spPr/>
        <p:txBody>
          <a:bodyPr/>
          <a:lstStyle/>
          <a:p>
            <a:fld id="{C9E97F1C-5123-448D-8CC1-CA6675A6F69D}" type="slidenum">
              <a:rPr lang="en-CA" smtClean="0"/>
              <a:t>‹#›</a:t>
            </a:fld>
            <a:endParaRPr lang="en-CA"/>
          </a:p>
        </p:txBody>
      </p:sp>
    </p:spTree>
    <p:extLst>
      <p:ext uri="{BB962C8B-B14F-4D97-AF65-F5344CB8AC3E}">
        <p14:creationId xmlns:p14="http://schemas.microsoft.com/office/powerpoint/2010/main" val="4088729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F5F81D-9B1F-407B-AEF5-480A4EAAA10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37B54E8F-CC62-4799-B6CE-1F5B82246C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4FE13977-16B8-4658-89AB-83DA3E6486B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xmlns="" id="{70D2AB64-AB10-4F86-A390-F0AF9CBBC2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29A012D3-8D88-4C6C-8F22-7A0456798D4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xmlns="" id="{EE4409CF-D411-483F-91EC-AC14BD22CDBA}"/>
              </a:ext>
            </a:extLst>
          </p:cNvPr>
          <p:cNvSpPr>
            <a:spLocks noGrp="1"/>
          </p:cNvSpPr>
          <p:nvPr>
            <p:ph type="dt" sz="half" idx="10"/>
          </p:nvPr>
        </p:nvSpPr>
        <p:spPr/>
        <p:txBody>
          <a:bodyPr/>
          <a:lstStyle/>
          <a:p>
            <a:fld id="{B8A76983-CE01-4223-928A-3510F20E91F6}" type="datetimeFigureOut">
              <a:rPr lang="en-CA" smtClean="0"/>
              <a:t>2022-09-17</a:t>
            </a:fld>
            <a:endParaRPr lang="en-CA"/>
          </a:p>
        </p:txBody>
      </p:sp>
      <p:sp>
        <p:nvSpPr>
          <p:cNvPr id="8" name="Footer Placeholder 7">
            <a:extLst>
              <a:ext uri="{FF2B5EF4-FFF2-40B4-BE49-F238E27FC236}">
                <a16:creationId xmlns:a16="http://schemas.microsoft.com/office/drawing/2014/main" xmlns="" id="{BAA9D0F9-A4F5-4522-9DA7-62100C4DF02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xmlns="" id="{A1102769-7D4B-49A0-97D7-01394313B2E6}"/>
              </a:ext>
            </a:extLst>
          </p:cNvPr>
          <p:cNvSpPr>
            <a:spLocks noGrp="1"/>
          </p:cNvSpPr>
          <p:nvPr>
            <p:ph type="sldNum" sz="quarter" idx="12"/>
          </p:nvPr>
        </p:nvSpPr>
        <p:spPr/>
        <p:txBody>
          <a:bodyPr/>
          <a:lstStyle/>
          <a:p>
            <a:fld id="{C9E97F1C-5123-448D-8CC1-CA6675A6F69D}" type="slidenum">
              <a:rPr lang="en-CA" smtClean="0"/>
              <a:t>‹#›</a:t>
            </a:fld>
            <a:endParaRPr lang="en-CA"/>
          </a:p>
        </p:txBody>
      </p:sp>
    </p:spTree>
    <p:extLst>
      <p:ext uri="{BB962C8B-B14F-4D97-AF65-F5344CB8AC3E}">
        <p14:creationId xmlns:p14="http://schemas.microsoft.com/office/powerpoint/2010/main" val="2026372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663228-DDA2-4C43-9D12-B643CFE4E66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xmlns="" id="{0DAEB9DF-A0BC-42FA-9491-4E5EC89C81E9}"/>
              </a:ext>
            </a:extLst>
          </p:cNvPr>
          <p:cNvSpPr>
            <a:spLocks noGrp="1"/>
          </p:cNvSpPr>
          <p:nvPr>
            <p:ph type="dt" sz="half" idx="10"/>
          </p:nvPr>
        </p:nvSpPr>
        <p:spPr/>
        <p:txBody>
          <a:bodyPr/>
          <a:lstStyle/>
          <a:p>
            <a:fld id="{B8A76983-CE01-4223-928A-3510F20E91F6}" type="datetimeFigureOut">
              <a:rPr lang="en-CA" smtClean="0"/>
              <a:t>2022-09-17</a:t>
            </a:fld>
            <a:endParaRPr lang="en-CA"/>
          </a:p>
        </p:txBody>
      </p:sp>
      <p:sp>
        <p:nvSpPr>
          <p:cNvPr id="4" name="Footer Placeholder 3">
            <a:extLst>
              <a:ext uri="{FF2B5EF4-FFF2-40B4-BE49-F238E27FC236}">
                <a16:creationId xmlns:a16="http://schemas.microsoft.com/office/drawing/2014/main" xmlns="" id="{2B4B6F5E-2EF2-44A6-9AF6-D6E4FDB3199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xmlns="" id="{C4945E1B-93C5-4988-937F-09A8ED246F9F}"/>
              </a:ext>
            </a:extLst>
          </p:cNvPr>
          <p:cNvSpPr>
            <a:spLocks noGrp="1"/>
          </p:cNvSpPr>
          <p:nvPr>
            <p:ph type="sldNum" sz="quarter" idx="12"/>
          </p:nvPr>
        </p:nvSpPr>
        <p:spPr/>
        <p:txBody>
          <a:bodyPr/>
          <a:lstStyle/>
          <a:p>
            <a:fld id="{C9E97F1C-5123-448D-8CC1-CA6675A6F69D}" type="slidenum">
              <a:rPr lang="en-CA" smtClean="0"/>
              <a:t>‹#›</a:t>
            </a:fld>
            <a:endParaRPr lang="en-CA"/>
          </a:p>
        </p:txBody>
      </p:sp>
    </p:spTree>
    <p:extLst>
      <p:ext uri="{BB962C8B-B14F-4D97-AF65-F5344CB8AC3E}">
        <p14:creationId xmlns:p14="http://schemas.microsoft.com/office/powerpoint/2010/main" val="742237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2122DB4-646E-4012-8078-5A3A5399F2FC}"/>
              </a:ext>
            </a:extLst>
          </p:cNvPr>
          <p:cNvSpPr>
            <a:spLocks noGrp="1"/>
          </p:cNvSpPr>
          <p:nvPr>
            <p:ph type="dt" sz="half" idx="10"/>
          </p:nvPr>
        </p:nvSpPr>
        <p:spPr/>
        <p:txBody>
          <a:bodyPr/>
          <a:lstStyle/>
          <a:p>
            <a:fld id="{B8A76983-CE01-4223-928A-3510F20E91F6}" type="datetimeFigureOut">
              <a:rPr lang="en-CA" smtClean="0"/>
              <a:t>2022-09-17</a:t>
            </a:fld>
            <a:endParaRPr lang="en-CA"/>
          </a:p>
        </p:txBody>
      </p:sp>
      <p:sp>
        <p:nvSpPr>
          <p:cNvPr id="3" name="Footer Placeholder 2">
            <a:extLst>
              <a:ext uri="{FF2B5EF4-FFF2-40B4-BE49-F238E27FC236}">
                <a16:creationId xmlns:a16="http://schemas.microsoft.com/office/drawing/2014/main" xmlns="" id="{E1BCD86E-57CD-4D7C-8BF8-715BBB5A11A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xmlns="" id="{8A91FDCB-7381-4C45-AF26-A0176983FC91}"/>
              </a:ext>
            </a:extLst>
          </p:cNvPr>
          <p:cNvSpPr>
            <a:spLocks noGrp="1"/>
          </p:cNvSpPr>
          <p:nvPr>
            <p:ph type="sldNum" sz="quarter" idx="12"/>
          </p:nvPr>
        </p:nvSpPr>
        <p:spPr/>
        <p:txBody>
          <a:bodyPr/>
          <a:lstStyle/>
          <a:p>
            <a:fld id="{C9E97F1C-5123-448D-8CC1-CA6675A6F69D}" type="slidenum">
              <a:rPr lang="en-CA" smtClean="0"/>
              <a:t>‹#›</a:t>
            </a:fld>
            <a:endParaRPr lang="en-CA"/>
          </a:p>
        </p:txBody>
      </p:sp>
    </p:spTree>
    <p:extLst>
      <p:ext uri="{BB962C8B-B14F-4D97-AF65-F5344CB8AC3E}">
        <p14:creationId xmlns:p14="http://schemas.microsoft.com/office/powerpoint/2010/main" val="754165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512A0B-B013-45B7-A12F-05032ECBD5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xmlns="" id="{A7FC69CF-871F-4E19-86D6-82DFCBF7B9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xmlns="" id="{A812B82B-607E-4463-B009-3AAC9AB75D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2E026B9-B41D-40BB-90D4-C67C9F448338}"/>
              </a:ext>
            </a:extLst>
          </p:cNvPr>
          <p:cNvSpPr>
            <a:spLocks noGrp="1"/>
          </p:cNvSpPr>
          <p:nvPr>
            <p:ph type="dt" sz="half" idx="10"/>
          </p:nvPr>
        </p:nvSpPr>
        <p:spPr/>
        <p:txBody>
          <a:bodyPr/>
          <a:lstStyle/>
          <a:p>
            <a:fld id="{B8A76983-CE01-4223-928A-3510F20E91F6}" type="datetimeFigureOut">
              <a:rPr lang="en-CA" smtClean="0"/>
              <a:t>2022-09-17</a:t>
            </a:fld>
            <a:endParaRPr lang="en-CA"/>
          </a:p>
        </p:txBody>
      </p:sp>
      <p:sp>
        <p:nvSpPr>
          <p:cNvPr id="6" name="Footer Placeholder 5">
            <a:extLst>
              <a:ext uri="{FF2B5EF4-FFF2-40B4-BE49-F238E27FC236}">
                <a16:creationId xmlns:a16="http://schemas.microsoft.com/office/drawing/2014/main" xmlns="" id="{CD6B4664-5BE9-4624-986E-20129DCE0E3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xmlns="" id="{617FBCDD-806C-4897-994B-3501DE823C1B}"/>
              </a:ext>
            </a:extLst>
          </p:cNvPr>
          <p:cNvSpPr>
            <a:spLocks noGrp="1"/>
          </p:cNvSpPr>
          <p:nvPr>
            <p:ph type="sldNum" sz="quarter" idx="12"/>
          </p:nvPr>
        </p:nvSpPr>
        <p:spPr/>
        <p:txBody>
          <a:bodyPr/>
          <a:lstStyle/>
          <a:p>
            <a:fld id="{C9E97F1C-5123-448D-8CC1-CA6675A6F69D}" type="slidenum">
              <a:rPr lang="en-CA" smtClean="0"/>
              <a:t>‹#›</a:t>
            </a:fld>
            <a:endParaRPr lang="en-CA"/>
          </a:p>
        </p:txBody>
      </p:sp>
    </p:spTree>
    <p:extLst>
      <p:ext uri="{BB962C8B-B14F-4D97-AF65-F5344CB8AC3E}">
        <p14:creationId xmlns:p14="http://schemas.microsoft.com/office/powerpoint/2010/main" val="162159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EE7234-F3A1-404C-A63E-96D21D4610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xmlns="" id="{359BD81D-0374-4E0C-8DAC-355ED60CE0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xmlns="" id="{264DCAB8-D985-4B4B-A88E-94DA1F843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CAA14EA-5649-44A5-9674-96C91E6EA8A9}"/>
              </a:ext>
            </a:extLst>
          </p:cNvPr>
          <p:cNvSpPr>
            <a:spLocks noGrp="1"/>
          </p:cNvSpPr>
          <p:nvPr>
            <p:ph type="dt" sz="half" idx="10"/>
          </p:nvPr>
        </p:nvSpPr>
        <p:spPr/>
        <p:txBody>
          <a:bodyPr/>
          <a:lstStyle/>
          <a:p>
            <a:fld id="{B8A76983-CE01-4223-928A-3510F20E91F6}" type="datetimeFigureOut">
              <a:rPr lang="en-CA" smtClean="0"/>
              <a:t>2022-09-17</a:t>
            </a:fld>
            <a:endParaRPr lang="en-CA"/>
          </a:p>
        </p:txBody>
      </p:sp>
      <p:sp>
        <p:nvSpPr>
          <p:cNvPr id="6" name="Footer Placeholder 5">
            <a:extLst>
              <a:ext uri="{FF2B5EF4-FFF2-40B4-BE49-F238E27FC236}">
                <a16:creationId xmlns:a16="http://schemas.microsoft.com/office/drawing/2014/main" xmlns="" id="{EC53B71C-0D34-4A14-8A2B-9C032E695F9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xmlns="" id="{EFCFD7C8-A25A-4B14-B1C5-D84AD8148191}"/>
              </a:ext>
            </a:extLst>
          </p:cNvPr>
          <p:cNvSpPr>
            <a:spLocks noGrp="1"/>
          </p:cNvSpPr>
          <p:nvPr>
            <p:ph type="sldNum" sz="quarter" idx="12"/>
          </p:nvPr>
        </p:nvSpPr>
        <p:spPr/>
        <p:txBody>
          <a:bodyPr/>
          <a:lstStyle/>
          <a:p>
            <a:fld id="{C9E97F1C-5123-448D-8CC1-CA6675A6F69D}" type="slidenum">
              <a:rPr lang="en-CA" smtClean="0"/>
              <a:t>‹#›</a:t>
            </a:fld>
            <a:endParaRPr lang="en-CA"/>
          </a:p>
        </p:txBody>
      </p:sp>
    </p:spTree>
    <p:extLst>
      <p:ext uri="{BB962C8B-B14F-4D97-AF65-F5344CB8AC3E}">
        <p14:creationId xmlns:p14="http://schemas.microsoft.com/office/powerpoint/2010/main" val="838845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5DBB733-93AF-4194-B421-A653EDE14E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xmlns="" id="{D11507F9-8D89-4C9F-B7BE-9B8BA1892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xmlns="" id="{14F328D4-D419-46FA-BF5D-8BA3270531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A76983-CE01-4223-928A-3510F20E91F6}" type="datetimeFigureOut">
              <a:rPr lang="en-CA" smtClean="0"/>
              <a:t>2022-09-17</a:t>
            </a:fld>
            <a:endParaRPr lang="en-CA"/>
          </a:p>
        </p:txBody>
      </p:sp>
      <p:sp>
        <p:nvSpPr>
          <p:cNvPr id="5" name="Footer Placeholder 4">
            <a:extLst>
              <a:ext uri="{FF2B5EF4-FFF2-40B4-BE49-F238E27FC236}">
                <a16:creationId xmlns:a16="http://schemas.microsoft.com/office/drawing/2014/main" xmlns="" id="{26E0449D-FC4C-4E7F-8088-A2C604D260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xmlns="" id="{9473631F-8B66-4680-92EC-1E6A6A931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E97F1C-5123-448D-8CC1-CA6675A6F69D}" type="slidenum">
              <a:rPr lang="en-CA" smtClean="0"/>
              <a:t>‹#›</a:t>
            </a:fld>
            <a:endParaRPr lang="en-CA"/>
          </a:p>
        </p:txBody>
      </p:sp>
    </p:spTree>
    <p:extLst>
      <p:ext uri="{BB962C8B-B14F-4D97-AF65-F5344CB8AC3E}">
        <p14:creationId xmlns:p14="http://schemas.microsoft.com/office/powerpoint/2010/main" val="1163822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8000"/>
            <a:lum/>
          </a:blip>
          <a:srcRect/>
          <a:stretch>
            <a:fillRect t="-9000" b="-9000"/>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xmlns="" id="{368DB9FB-F32A-42D8-B617-D2B2D130F7B6}"/>
              </a:ext>
            </a:extLst>
          </p:cNvPr>
          <p:cNvSpPr/>
          <p:nvPr/>
        </p:nvSpPr>
        <p:spPr>
          <a:xfrm>
            <a:off x="685800" y="1571297"/>
            <a:ext cx="4257675" cy="646331"/>
          </a:xfrm>
          <a:prstGeom prst="rect">
            <a:avLst/>
          </a:prstGeom>
        </p:spPr>
        <p:txBody>
          <a:bodyPr wrap="square">
            <a:spAutoFit/>
          </a:bodyPr>
          <a:lstStyle/>
          <a:p>
            <a:r>
              <a:rPr lang="en-US" sz="1200" b="0" i="0" dirty="0">
                <a:solidFill>
                  <a:schemeClr val="tx1">
                    <a:lumMod val="50000"/>
                    <a:lumOff val="50000"/>
                  </a:schemeClr>
                </a:solidFill>
                <a:effectLst/>
                <a:latin typeface="+mj-lt"/>
              </a:rPr>
              <a:t>There are many simple things you can do to minimize your carbon footprint and negative impact on the environment. Click through the tabs to learn more. </a:t>
            </a:r>
            <a:endParaRPr lang="en-CA" sz="1200" dirty="0">
              <a:solidFill>
                <a:schemeClr val="tx1">
                  <a:lumMod val="50000"/>
                  <a:lumOff val="50000"/>
                </a:schemeClr>
              </a:solidFill>
              <a:latin typeface="+mj-lt"/>
            </a:endParaRPr>
          </a:p>
        </p:txBody>
      </p:sp>
      <p:pic>
        <p:nvPicPr>
          <p:cNvPr id="48" name="Picture 47">
            <a:extLst>
              <a:ext uri="{FF2B5EF4-FFF2-40B4-BE49-F238E27FC236}">
                <a16:creationId xmlns:a16="http://schemas.microsoft.com/office/drawing/2014/main" xmlns="" id="{8ACD9A66-AA44-4A6D-B214-C1DB07EB7EF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0649" b="14623"/>
          <a:stretch/>
        </p:blipFill>
        <p:spPr>
          <a:xfrm>
            <a:off x="3854028" y="2362001"/>
            <a:ext cx="1413297" cy="2030503"/>
          </a:xfrm>
          <a:prstGeom prst="rect">
            <a:avLst/>
          </a:prstGeom>
        </p:spPr>
      </p:pic>
      <p:pic>
        <p:nvPicPr>
          <p:cNvPr id="50" name="Picture 49">
            <a:extLst>
              <a:ext uri="{FF2B5EF4-FFF2-40B4-BE49-F238E27FC236}">
                <a16:creationId xmlns:a16="http://schemas.microsoft.com/office/drawing/2014/main" xmlns="" id="{5E2B2A70-3DAC-4F22-914A-9393DF42C4D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9838"/>
          <a:stretch/>
        </p:blipFill>
        <p:spPr>
          <a:xfrm>
            <a:off x="5349808" y="1632232"/>
            <a:ext cx="6349870" cy="4701893"/>
          </a:xfrm>
          <a:prstGeom prst="rect">
            <a:avLst/>
          </a:prstGeom>
        </p:spPr>
      </p:pic>
      <p:pic>
        <p:nvPicPr>
          <p:cNvPr id="54" name="Picture 53">
            <a:extLst>
              <a:ext uri="{FF2B5EF4-FFF2-40B4-BE49-F238E27FC236}">
                <a16:creationId xmlns:a16="http://schemas.microsoft.com/office/drawing/2014/main" xmlns="" id="{4D42D880-F0C4-47F5-A531-A51B454D14C6}"/>
              </a:ext>
            </a:extLst>
          </p:cNvPr>
          <p:cNvPicPr>
            <a:picLocks noChangeAspect="1"/>
          </p:cNvPicPr>
          <p:nvPr/>
        </p:nvPicPr>
        <p:blipFill rotWithShape="1">
          <a:blip r:embed="rId7">
            <a:extLst>
              <a:ext uri="{28A0092B-C50C-407E-A947-70E740481C1C}">
                <a14:useLocalDpi xmlns:a14="http://schemas.microsoft.com/office/drawing/2010/main" val="0"/>
              </a:ext>
            </a:extLst>
          </a:blip>
          <a:srcRect t="21364" b="19258"/>
          <a:stretch/>
        </p:blipFill>
        <p:spPr>
          <a:xfrm>
            <a:off x="737402" y="4543424"/>
            <a:ext cx="4529923" cy="1790701"/>
          </a:xfrm>
          <a:prstGeom prst="rect">
            <a:avLst/>
          </a:prstGeom>
        </p:spPr>
      </p:pic>
      <p:pic>
        <p:nvPicPr>
          <p:cNvPr id="56" name="Picture 55">
            <a:extLst>
              <a:ext uri="{FF2B5EF4-FFF2-40B4-BE49-F238E27FC236}">
                <a16:creationId xmlns:a16="http://schemas.microsoft.com/office/drawing/2014/main" xmlns="" id="{355E3C1B-812F-4D8B-8B22-83552EEA2D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2552" y="2362001"/>
            <a:ext cx="3048993" cy="2030503"/>
          </a:xfrm>
          <a:prstGeom prst="rect">
            <a:avLst/>
          </a:prstGeom>
        </p:spPr>
      </p:pic>
    </p:spTree>
    <p:custDataLst>
      <p:tags r:id="rId1"/>
    </p:custDataLst>
    <p:extLst>
      <p:ext uri="{BB962C8B-B14F-4D97-AF65-F5344CB8AC3E}">
        <p14:creationId xmlns:p14="http://schemas.microsoft.com/office/powerpoint/2010/main" val="426685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8000"/>
            <a:lum/>
          </a:blip>
          <a:srcRect/>
          <a:stretch>
            <a:fillRect t="-9000" b="-9000"/>
          </a:stretch>
        </a:blip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xmlns="" id="{5A28BA02-3054-4E3D-A4D5-A0D30B357BF0}"/>
              </a:ext>
            </a:extLst>
          </p:cNvPr>
          <p:cNvSpPr txBox="1"/>
          <p:nvPr/>
        </p:nvSpPr>
        <p:spPr>
          <a:xfrm>
            <a:off x="637180" y="2014433"/>
            <a:ext cx="3574425" cy="400110"/>
          </a:xfrm>
          <a:prstGeom prst="rect">
            <a:avLst/>
          </a:prstGeom>
          <a:noFill/>
        </p:spPr>
        <p:txBody>
          <a:bodyPr wrap="square" rtlCol="0">
            <a:spAutoFit/>
          </a:bodyPr>
          <a:lstStyle/>
          <a:p>
            <a:r>
              <a:rPr lang="en-CA" sz="2000" dirty="0">
                <a:solidFill>
                  <a:schemeClr val="tx1">
                    <a:lumMod val="75000"/>
                    <a:lumOff val="25000"/>
                  </a:schemeClr>
                </a:solidFill>
                <a:latin typeface="Glegoo" pitchFamily="2" charset="0"/>
                <a:cs typeface="Glegoo" pitchFamily="2" charset="0"/>
              </a:rPr>
              <a:t>Use driving alternatives</a:t>
            </a:r>
          </a:p>
        </p:txBody>
      </p:sp>
      <p:sp>
        <p:nvSpPr>
          <p:cNvPr id="20" name="Rectangle 19">
            <a:extLst>
              <a:ext uri="{FF2B5EF4-FFF2-40B4-BE49-F238E27FC236}">
                <a16:creationId xmlns:a16="http://schemas.microsoft.com/office/drawing/2014/main" xmlns="" id="{99573338-C2B7-48DD-947D-AED4CD32DA08}"/>
              </a:ext>
            </a:extLst>
          </p:cNvPr>
          <p:cNvSpPr/>
          <p:nvPr/>
        </p:nvSpPr>
        <p:spPr>
          <a:xfrm>
            <a:off x="637180" y="2346230"/>
            <a:ext cx="3863673" cy="954107"/>
          </a:xfrm>
          <a:prstGeom prst="rect">
            <a:avLst/>
          </a:prstGeom>
        </p:spPr>
        <p:txBody>
          <a:bodyPr wrap="square">
            <a:spAutoFit/>
          </a:bodyPr>
          <a:lstStyle/>
          <a:p>
            <a:r>
              <a:rPr lang="en-US" sz="1400" b="0" i="0" dirty="0">
                <a:solidFill>
                  <a:schemeClr val="tx1">
                    <a:lumMod val="50000"/>
                    <a:lumOff val="50000"/>
                  </a:schemeClr>
                </a:solidFill>
                <a:effectLst/>
                <a:latin typeface="+mj-lt"/>
              </a:rPr>
              <a:t>When possible, walk or ride your bike in order to avoid carbon emissions completely. Carpooling and public transportation drastically reduce CO2 emissions by spreading them out over many riders.</a:t>
            </a:r>
            <a:endParaRPr lang="en-CA" sz="1400" dirty="0">
              <a:solidFill>
                <a:schemeClr val="tx1">
                  <a:lumMod val="50000"/>
                  <a:lumOff val="50000"/>
                </a:schemeClr>
              </a:solidFill>
              <a:latin typeface="+mj-lt"/>
            </a:endParaRPr>
          </a:p>
        </p:txBody>
      </p:sp>
      <p:sp>
        <p:nvSpPr>
          <p:cNvPr id="29" name="TextBox 28">
            <a:extLst>
              <a:ext uri="{FF2B5EF4-FFF2-40B4-BE49-F238E27FC236}">
                <a16:creationId xmlns:a16="http://schemas.microsoft.com/office/drawing/2014/main" xmlns="" id="{2AA229AF-1C4A-496C-B639-A9F8B3B51EFB}"/>
              </a:ext>
            </a:extLst>
          </p:cNvPr>
          <p:cNvSpPr txBox="1"/>
          <p:nvPr/>
        </p:nvSpPr>
        <p:spPr>
          <a:xfrm>
            <a:off x="621559" y="4043348"/>
            <a:ext cx="3863673" cy="400110"/>
          </a:xfrm>
          <a:prstGeom prst="rect">
            <a:avLst/>
          </a:prstGeom>
          <a:noFill/>
        </p:spPr>
        <p:txBody>
          <a:bodyPr wrap="square" rtlCol="0">
            <a:spAutoFit/>
          </a:bodyPr>
          <a:lstStyle/>
          <a:p>
            <a:r>
              <a:rPr lang="en-CA" sz="2000" dirty="0">
                <a:solidFill>
                  <a:schemeClr val="tx1">
                    <a:lumMod val="75000"/>
                    <a:lumOff val="25000"/>
                  </a:schemeClr>
                </a:solidFill>
                <a:latin typeface="Glegoo" pitchFamily="2" charset="0"/>
                <a:cs typeface="Glegoo" pitchFamily="2" charset="0"/>
              </a:rPr>
              <a:t>Drive fuel efficient vehicles</a:t>
            </a:r>
          </a:p>
        </p:txBody>
      </p:sp>
      <p:sp>
        <p:nvSpPr>
          <p:cNvPr id="30" name="Rectangle 29">
            <a:extLst>
              <a:ext uri="{FF2B5EF4-FFF2-40B4-BE49-F238E27FC236}">
                <a16:creationId xmlns:a16="http://schemas.microsoft.com/office/drawing/2014/main" xmlns="" id="{E6B24CDE-5D4E-4903-8A85-F2BB8BBEF541}"/>
              </a:ext>
            </a:extLst>
          </p:cNvPr>
          <p:cNvSpPr/>
          <p:nvPr/>
        </p:nvSpPr>
        <p:spPr>
          <a:xfrm>
            <a:off x="621559" y="4375145"/>
            <a:ext cx="3863673" cy="1384995"/>
          </a:xfrm>
          <a:prstGeom prst="rect">
            <a:avLst/>
          </a:prstGeom>
        </p:spPr>
        <p:txBody>
          <a:bodyPr wrap="square">
            <a:spAutoFit/>
          </a:bodyPr>
          <a:lstStyle/>
          <a:p>
            <a:r>
              <a:rPr lang="en-US" sz="1400" dirty="0">
                <a:solidFill>
                  <a:schemeClr val="tx1">
                    <a:lumMod val="50000"/>
                    <a:lumOff val="50000"/>
                  </a:schemeClr>
                </a:solidFill>
                <a:latin typeface="+mj-lt"/>
              </a:rPr>
              <a:t>All vehicles have an estimated miles-per-gallon rating. Electric cars still have carbon emissions because they’re usually charged with electricity created by the burning of fossil fuels; however, their MPG equivalents are typically much higher than conventional and hybrid cars. </a:t>
            </a:r>
            <a:endParaRPr lang="en-CA" sz="1400" dirty="0">
              <a:solidFill>
                <a:schemeClr val="tx1">
                  <a:lumMod val="50000"/>
                  <a:lumOff val="50000"/>
                </a:schemeClr>
              </a:solidFill>
              <a:latin typeface="+mj-lt"/>
            </a:endParaRPr>
          </a:p>
        </p:txBody>
      </p:sp>
      <p:sp>
        <p:nvSpPr>
          <p:cNvPr id="34" name="TextBox 33">
            <a:extLst>
              <a:ext uri="{FF2B5EF4-FFF2-40B4-BE49-F238E27FC236}">
                <a16:creationId xmlns:a16="http://schemas.microsoft.com/office/drawing/2014/main" xmlns="" id="{9E3368C8-6706-41E4-9701-2CEF3F80C805}"/>
              </a:ext>
            </a:extLst>
          </p:cNvPr>
          <p:cNvSpPr txBox="1"/>
          <p:nvPr/>
        </p:nvSpPr>
        <p:spPr>
          <a:xfrm>
            <a:off x="4536800" y="2014433"/>
            <a:ext cx="3574425" cy="400110"/>
          </a:xfrm>
          <a:prstGeom prst="rect">
            <a:avLst/>
          </a:prstGeom>
          <a:noFill/>
        </p:spPr>
        <p:txBody>
          <a:bodyPr wrap="square" rtlCol="0">
            <a:spAutoFit/>
          </a:bodyPr>
          <a:lstStyle/>
          <a:p>
            <a:r>
              <a:rPr lang="en-CA" sz="2000" dirty="0">
                <a:solidFill>
                  <a:schemeClr val="tx1">
                    <a:lumMod val="75000"/>
                    <a:lumOff val="25000"/>
                  </a:schemeClr>
                </a:solidFill>
                <a:latin typeface="Glegoo" pitchFamily="2" charset="0"/>
                <a:cs typeface="Glegoo" pitchFamily="2" charset="0"/>
              </a:rPr>
              <a:t>Tire inflation and tuning</a:t>
            </a:r>
          </a:p>
        </p:txBody>
      </p:sp>
      <p:sp>
        <p:nvSpPr>
          <p:cNvPr id="35" name="Rectangle 34">
            <a:extLst>
              <a:ext uri="{FF2B5EF4-FFF2-40B4-BE49-F238E27FC236}">
                <a16:creationId xmlns:a16="http://schemas.microsoft.com/office/drawing/2014/main" xmlns="" id="{8B39F4FA-CD4E-4D83-B268-9BFE9DBFB302}"/>
              </a:ext>
            </a:extLst>
          </p:cNvPr>
          <p:cNvSpPr/>
          <p:nvPr/>
        </p:nvSpPr>
        <p:spPr>
          <a:xfrm>
            <a:off x="4536800" y="2346230"/>
            <a:ext cx="3378475" cy="1384995"/>
          </a:xfrm>
          <a:prstGeom prst="rect">
            <a:avLst/>
          </a:prstGeom>
        </p:spPr>
        <p:txBody>
          <a:bodyPr wrap="square">
            <a:spAutoFit/>
          </a:bodyPr>
          <a:lstStyle/>
          <a:p>
            <a:r>
              <a:rPr lang="en-US" sz="1400" dirty="0">
                <a:solidFill>
                  <a:schemeClr val="tx1">
                    <a:lumMod val="50000"/>
                    <a:lumOff val="50000"/>
                  </a:schemeClr>
                </a:solidFill>
                <a:latin typeface="+mj-lt"/>
              </a:rPr>
              <a:t>Properly inflated tires may improve your gas mileage by 3% o more. It also helps to use the correct grade of motor oil, and to keep your engine tuned. Certain maintenance fixes, like fixing faulty oxygen sensors, can increase fuel efficiency by up to 40%.</a:t>
            </a:r>
            <a:endParaRPr lang="en-CA" sz="1400" dirty="0">
              <a:solidFill>
                <a:schemeClr val="tx1">
                  <a:lumMod val="50000"/>
                  <a:lumOff val="50000"/>
                </a:schemeClr>
              </a:solidFill>
              <a:latin typeface="+mj-lt"/>
            </a:endParaRPr>
          </a:p>
        </p:txBody>
      </p:sp>
      <p:sp>
        <p:nvSpPr>
          <p:cNvPr id="36" name="TextBox 35">
            <a:extLst>
              <a:ext uri="{FF2B5EF4-FFF2-40B4-BE49-F238E27FC236}">
                <a16:creationId xmlns:a16="http://schemas.microsoft.com/office/drawing/2014/main" xmlns="" id="{F80BB674-1C91-4C3C-9B91-1A14088D6066}"/>
              </a:ext>
            </a:extLst>
          </p:cNvPr>
          <p:cNvSpPr txBox="1"/>
          <p:nvPr/>
        </p:nvSpPr>
        <p:spPr>
          <a:xfrm>
            <a:off x="4521179" y="4043348"/>
            <a:ext cx="3574425" cy="400110"/>
          </a:xfrm>
          <a:prstGeom prst="rect">
            <a:avLst/>
          </a:prstGeom>
          <a:noFill/>
        </p:spPr>
        <p:txBody>
          <a:bodyPr wrap="square" rtlCol="0">
            <a:spAutoFit/>
          </a:bodyPr>
          <a:lstStyle/>
          <a:p>
            <a:r>
              <a:rPr lang="en-CA" sz="2000" dirty="0">
                <a:solidFill>
                  <a:schemeClr val="tx1">
                    <a:lumMod val="75000"/>
                    <a:lumOff val="25000"/>
                  </a:schemeClr>
                </a:solidFill>
                <a:latin typeface="Glegoo" pitchFamily="2" charset="0"/>
                <a:cs typeface="Glegoo" pitchFamily="2" charset="0"/>
              </a:rPr>
              <a:t>Driving style</a:t>
            </a:r>
          </a:p>
        </p:txBody>
      </p:sp>
      <p:sp>
        <p:nvSpPr>
          <p:cNvPr id="37" name="Rectangle 36">
            <a:extLst>
              <a:ext uri="{FF2B5EF4-FFF2-40B4-BE49-F238E27FC236}">
                <a16:creationId xmlns:a16="http://schemas.microsoft.com/office/drawing/2014/main" xmlns="" id="{F0E091F0-05A8-4A69-9D9A-177D17721D53}"/>
              </a:ext>
            </a:extLst>
          </p:cNvPr>
          <p:cNvSpPr/>
          <p:nvPr/>
        </p:nvSpPr>
        <p:spPr>
          <a:xfrm>
            <a:off x="4521180" y="4375145"/>
            <a:ext cx="3394095" cy="738664"/>
          </a:xfrm>
          <a:prstGeom prst="rect">
            <a:avLst/>
          </a:prstGeom>
        </p:spPr>
        <p:txBody>
          <a:bodyPr wrap="square">
            <a:spAutoFit/>
          </a:bodyPr>
          <a:lstStyle/>
          <a:p>
            <a:r>
              <a:rPr lang="en-US" sz="1400" dirty="0">
                <a:solidFill>
                  <a:schemeClr val="tx1">
                    <a:lumMod val="50000"/>
                    <a:lumOff val="50000"/>
                  </a:schemeClr>
                </a:solidFill>
                <a:latin typeface="+mj-lt"/>
              </a:rPr>
              <a:t>Speeding and unnecessary acceleration reduce mileage by up to 33%, waste gas and money, and increase your carbon emissions.</a:t>
            </a:r>
            <a:endParaRPr lang="en-CA" sz="1400" dirty="0">
              <a:solidFill>
                <a:schemeClr val="tx1">
                  <a:lumMod val="50000"/>
                  <a:lumOff val="50000"/>
                </a:schemeClr>
              </a:solidFill>
              <a:latin typeface="+mj-lt"/>
            </a:endParaRPr>
          </a:p>
        </p:txBody>
      </p:sp>
      <p:sp>
        <p:nvSpPr>
          <p:cNvPr id="16" name="Rectangle: Top Corners Rounded 15">
            <a:extLst>
              <a:ext uri="{FF2B5EF4-FFF2-40B4-BE49-F238E27FC236}">
                <a16:creationId xmlns:a16="http://schemas.microsoft.com/office/drawing/2014/main" xmlns="" id="{FFC3CAFE-51D7-4C7A-95D6-C7186CD9D977}"/>
              </a:ext>
            </a:extLst>
          </p:cNvPr>
          <p:cNvSpPr/>
          <p:nvPr/>
        </p:nvSpPr>
        <p:spPr>
          <a:xfrm>
            <a:off x="362124" y="906011"/>
            <a:ext cx="1743513" cy="419448"/>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dirty="0">
                <a:solidFill>
                  <a:schemeClr val="bg1"/>
                </a:solidFill>
                <a:latin typeface="Glegoo" pitchFamily="2" charset="0"/>
                <a:cs typeface="Glegoo" pitchFamily="2" charset="0"/>
              </a:rPr>
              <a:t>Driving</a:t>
            </a:r>
          </a:p>
        </p:txBody>
      </p:sp>
      <p:pic>
        <p:nvPicPr>
          <p:cNvPr id="7" name="Picture 6">
            <a:extLst>
              <a:ext uri="{FF2B5EF4-FFF2-40B4-BE49-F238E27FC236}">
                <a16:creationId xmlns:a16="http://schemas.microsoft.com/office/drawing/2014/main" xmlns="" id="{5D655851-A8B7-4E1A-BA81-5E807EA3E2A0}"/>
              </a:ext>
            </a:extLst>
          </p:cNvPr>
          <p:cNvPicPr>
            <a:picLocks noChangeAspect="1"/>
          </p:cNvPicPr>
          <p:nvPr/>
        </p:nvPicPr>
        <p:blipFill rotWithShape="1">
          <a:blip r:embed="rId5">
            <a:extLst>
              <a:ext uri="{28A0092B-C50C-407E-A947-70E740481C1C}">
                <a14:useLocalDpi xmlns:a14="http://schemas.microsoft.com/office/drawing/2010/main" val="0"/>
              </a:ext>
            </a:extLst>
          </a:blip>
          <a:srcRect l="43385" t="19842" r="16167"/>
          <a:stretch/>
        </p:blipFill>
        <p:spPr>
          <a:xfrm>
            <a:off x="8278435" y="2014433"/>
            <a:ext cx="3200185" cy="4225970"/>
          </a:xfrm>
          <a:prstGeom prst="rect">
            <a:avLst/>
          </a:prstGeom>
        </p:spPr>
      </p:pic>
    </p:spTree>
    <p:custDataLst>
      <p:tags r:id="rId1"/>
    </p:custDataLst>
    <p:extLst>
      <p:ext uri="{BB962C8B-B14F-4D97-AF65-F5344CB8AC3E}">
        <p14:creationId xmlns:p14="http://schemas.microsoft.com/office/powerpoint/2010/main" val="367560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8000"/>
            <a:lum/>
          </a:blip>
          <a:srcRect/>
          <a:stretch>
            <a:fillRect t="-9000" b="-9000"/>
          </a:stretch>
        </a:blip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xmlns="" id="{6D898A87-811A-460D-A449-51337E8AF008}"/>
              </a:ext>
            </a:extLst>
          </p:cNvPr>
          <p:cNvSpPr/>
          <p:nvPr/>
        </p:nvSpPr>
        <p:spPr>
          <a:xfrm>
            <a:off x="2154572" y="906011"/>
            <a:ext cx="1743513" cy="419448"/>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bg1"/>
                </a:solidFill>
                <a:latin typeface="Glegoo" pitchFamily="2" charset="0"/>
                <a:cs typeface="Glegoo" pitchFamily="2" charset="0"/>
              </a:rPr>
              <a:t>Air Travel</a:t>
            </a:r>
          </a:p>
        </p:txBody>
      </p:sp>
      <p:sp>
        <p:nvSpPr>
          <p:cNvPr id="3" name="Rectangle 2">
            <a:extLst>
              <a:ext uri="{FF2B5EF4-FFF2-40B4-BE49-F238E27FC236}">
                <a16:creationId xmlns:a16="http://schemas.microsoft.com/office/drawing/2014/main" xmlns="" id="{02D42FB2-1EF8-4CDB-8C51-18997EE116F4}"/>
              </a:ext>
            </a:extLst>
          </p:cNvPr>
          <p:cNvSpPr/>
          <p:nvPr/>
        </p:nvSpPr>
        <p:spPr>
          <a:xfrm>
            <a:off x="4524374" y="2089393"/>
            <a:ext cx="6591301" cy="3754874"/>
          </a:xfrm>
          <a:prstGeom prst="rect">
            <a:avLst/>
          </a:prstGeom>
        </p:spPr>
        <p:txBody>
          <a:bodyPr wrap="square">
            <a:spAutoFit/>
          </a:bodyPr>
          <a:lstStyle/>
          <a:p>
            <a:r>
              <a:rPr lang="en-US" i="0" dirty="0">
                <a:solidFill>
                  <a:schemeClr val="tx1">
                    <a:lumMod val="95000"/>
                    <a:lumOff val="5000"/>
                  </a:schemeClr>
                </a:solidFill>
                <a:effectLst/>
                <a:latin typeface="Glegoo" pitchFamily="2" charset="0"/>
                <a:cs typeface="Glegoo" pitchFamily="2" charset="0"/>
              </a:rPr>
              <a:t>General Tips</a:t>
            </a:r>
          </a:p>
          <a:p>
            <a:r>
              <a:rPr lang="en-US" sz="1400" b="0" i="0" dirty="0">
                <a:solidFill>
                  <a:schemeClr val="tx1">
                    <a:lumMod val="50000"/>
                    <a:lumOff val="50000"/>
                  </a:schemeClr>
                </a:solidFill>
                <a:effectLst/>
                <a:latin typeface="+mj-lt"/>
              </a:rPr>
              <a:t>Until petroleum-based aviation fuel is replaced, you should avoid flying when possible, fly less frequently, fly shorter distances, and fly economy class.</a:t>
            </a:r>
          </a:p>
          <a:p>
            <a:endParaRPr lang="en-US" b="1" i="0" dirty="0">
              <a:solidFill>
                <a:srgbClr val="4A3026"/>
              </a:solidFill>
              <a:effectLst/>
              <a:latin typeface="FontinSansRegular"/>
            </a:endParaRPr>
          </a:p>
          <a:p>
            <a:endParaRPr lang="en-US" b="1" i="0" dirty="0">
              <a:solidFill>
                <a:srgbClr val="4A3026"/>
              </a:solidFill>
              <a:effectLst/>
              <a:latin typeface="FontinSansRegular"/>
            </a:endParaRPr>
          </a:p>
          <a:p>
            <a:r>
              <a:rPr lang="en-US" i="0" dirty="0">
                <a:solidFill>
                  <a:schemeClr val="tx1">
                    <a:lumMod val="95000"/>
                    <a:lumOff val="5000"/>
                  </a:schemeClr>
                </a:solidFill>
                <a:effectLst/>
                <a:latin typeface="Glegoo" pitchFamily="2" charset="0"/>
                <a:cs typeface="Glegoo" pitchFamily="2" charset="0"/>
              </a:rPr>
              <a:t>Limit air travel </a:t>
            </a:r>
            <a:r>
              <a:rPr lang="en-US" b="1" i="0" dirty="0">
                <a:solidFill>
                  <a:srgbClr val="FF00FF"/>
                </a:solidFill>
                <a:effectLst/>
                <a:latin typeface="FontinSansRegular"/>
              </a:rPr>
              <a:t/>
            </a:r>
            <a:br>
              <a:rPr lang="en-US" b="1" i="0" dirty="0">
                <a:solidFill>
                  <a:srgbClr val="FF00FF"/>
                </a:solidFill>
                <a:effectLst/>
                <a:latin typeface="FontinSansRegular"/>
              </a:rPr>
            </a:br>
            <a:r>
              <a:rPr lang="en-US" sz="1400" b="0" i="0" dirty="0">
                <a:solidFill>
                  <a:schemeClr val="tx1">
                    <a:lumMod val="50000"/>
                    <a:lumOff val="50000"/>
                  </a:schemeClr>
                </a:solidFill>
                <a:effectLst/>
                <a:latin typeface="+mj-lt"/>
              </a:rPr>
              <a:t>Take fewer and longer vacations that are far away, and more frequent and </a:t>
            </a:r>
            <a:r>
              <a:rPr lang="en-US" sz="1400" b="0" i="0" dirty="0" err="1">
                <a:solidFill>
                  <a:schemeClr val="tx1">
                    <a:lumMod val="50000"/>
                    <a:lumOff val="50000"/>
                  </a:schemeClr>
                </a:solidFill>
                <a:effectLst/>
                <a:latin typeface="+mj-lt"/>
              </a:rPr>
              <a:t>driveable</a:t>
            </a:r>
            <a:r>
              <a:rPr lang="en-US" sz="1400" b="0" i="0" dirty="0">
                <a:solidFill>
                  <a:schemeClr val="tx1">
                    <a:lumMod val="50000"/>
                    <a:lumOff val="50000"/>
                  </a:schemeClr>
                </a:solidFill>
                <a:effectLst/>
                <a:latin typeface="+mj-lt"/>
              </a:rPr>
              <a:t> “staycations” closer to home. Increase your use of video-conferencing tools like Skype and Facetime for work.</a:t>
            </a:r>
          </a:p>
          <a:p>
            <a:endParaRPr lang="en-US" b="1" i="0" dirty="0">
              <a:solidFill>
                <a:srgbClr val="4A3026"/>
              </a:solidFill>
              <a:effectLst/>
              <a:latin typeface="FontinSansRegular"/>
            </a:endParaRPr>
          </a:p>
          <a:p>
            <a:endParaRPr lang="en-US" b="1" i="0" dirty="0">
              <a:solidFill>
                <a:srgbClr val="4A3026"/>
              </a:solidFill>
              <a:effectLst/>
              <a:latin typeface="FontinSansRegular"/>
            </a:endParaRPr>
          </a:p>
          <a:p>
            <a:r>
              <a:rPr lang="en-US" i="0" dirty="0">
                <a:solidFill>
                  <a:schemeClr val="tx1">
                    <a:lumMod val="95000"/>
                    <a:lumOff val="5000"/>
                  </a:schemeClr>
                </a:solidFill>
                <a:effectLst/>
                <a:latin typeface="Glegoo" pitchFamily="2" charset="0"/>
                <a:cs typeface="Glegoo" pitchFamily="2" charset="0"/>
              </a:rPr>
              <a:t>Fly economy class</a:t>
            </a:r>
            <a:r>
              <a:rPr lang="en-US" dirty="0">
                <a:solidFill>
                  <a:srgbClr val="FF00FF"/>
                </a:solidFill>
                <a:latin typeface="FontinSansRegular"/>
              </a:rPr>
              <a:t/>
            </a:r>
            <a:br>
              <a:rPr lang="en-US" dirty="0">
                <a:solidFill>
                  <a:srgbClr val="FF00FF"/>
                </a:solidFill>
                <a:latin typeface="FontinSansRegular"/>
              </a:rPr>
            </a:br>
            <a:r>
              <a:rPr lang="en-US" sz="1400" b="0" i="0" dirty="0">
                <a:solidFill>
                  <a:schemeClr val="tx1">
                    <a:lumMod val="50000"/>
                    <a:lumOff val="50000"/>
                  </a:schemeClr>
                </a:solidFill>
                <a:effectLst/>
                <a:latin typeface="+mj-lt"/>
              </a:rPr>
              <a:t>Economy class is best, for the same reasons as carpooling and public transportation. Each flyer’s share of a flight’s carbon emissions is relatively less because it’s spread out over more people.</a:t>
            </a:r>
            <a:endParaRPr lang="en-US" b="0" i="0" dirty="0">
              <a:solidFill>
                <a:schemeClr val="tx1">
                  <a:lumMod val="50000"/>
                  <a:lumOff val="50000"/>
                </a:schemeClr>
              </a:solidFill>
              <a:effectLst/>
              <a:latin typeface="+mj-lt"/>
            </a:endParaRPr>
          </a:p>
        </p:txBody>
      </p:sp>
      <p:pic>
        <p:nvPicPr>
          <p:cNvPr id="7" name="Picture 6">
            <a:extLst>
              <a:ext uri="{FF2B5EF4-FFF2-40B4-BE49-F238E27FC236}">
                <a16:creationId xmlns:a16="http://schemas.microsoft.com/office/drawing/2014/main" xmlns="" id="{31DB6CB9-D957-42A6-83E9-2D08C4A2B681}"/>
              </a:ext>
            </a:extLst>
          </p:cNvPr>
          <p:cNvPicPr>
            <a:picLocks noChangeAspect="1"/>
          </p:cNvPicPr>
          <p:nvPr/>
        </p:nvPicPr>
        <p:blipFill rotWithShape="1">
          <a:blip r:embed="rId5">
            <a:extLst>
              <a:ext uri="{28A0092B-C50C-407E-A947-70E740481C1C}">
                <a14:useLocalDpi xmlns:a14="http://schemas.microsoft.com/office/drawing/2010/main" val="0"/>
              </a:ext>
            </a:extLst>
          </a:blip>
          <a:srcRect l="13352" r="33297"/>
          <a:stretch/>
        </p:blipFill>
        <p:spPr>
          <a:xfrm>
            <a:off x="742950" y="1808155"/>
            <a:ext cx="3457575" cy="4317350"/>
          </a:xfrm>
          <a:prstGeom prst="rect">
            <a:avLst/>
          </a:prstGeom>
        </p:spPr>
      </p:pic>
    </p:spTree>
    <p:custDataLst>
      <p:tags r:id="rId1"/>
    </p:custDataLst>
    <p:extLst>
      <p:ext uri="{BB962C8B-B14F-4D97-AF65-F5344CB8AC3E}">
        <p14:creationId xmlns:p14="http://schemas.microsoft.com/office/powerpoint/2010/main" val="2114222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8000"/>
            <a:lum/>
          </a:blip>
          <a:srcRect/>
          <a:stretch>
            <a:fillRect t="-9000" b="-9000"/>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xmlns="" id="{AC497E61-DB86-49BB-82B9-324F82FB2696}"/>
              </a:ext>
            </a:extLst>
          </p:cNvPr>
          <p:cNvSpPr/>
          <p:nvPr/>
        </p:nvSpPr>
        <p:spPr>
          <a:xfrm>
            <a:off x="3947020" y="906011"/>
            <a:ext cx="1743513" cy="419448"/>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dirty="0">
                <a:solidFill>
                  <a:schemeClr val="bg1"/>
                </a:solidFill>
                <a:latin typeface="Glegoo" pitchFamily="2" charset="0"/>
                <a:cs typeface="Glegoo" pitchFamily="2" charset="0"/>
              </a:rPr>
              <a:t>Home Energy</a:t>
            </a:r>
          </a:p>
        </p:txBody>
      </p:sp>
      <p:sp>
        <p:nvSpPr>
          <p:cNvPr id="5" name="TextBox 4">
            <a:extLst>
              <a:ext uri="{FF2B5EF4-FFF2-40B4-BE49-F238E27FC236}">
                <a16:creationId xmlns:a16="http://schemas.microsoft.com/office/drawing/2014/main" xmlns="" id="{6FACBA9D-1330-472F-9E2E-CDA7C72C03B0}"/>
              </a:ext>
            </a:extLst>
          </p:cNvPr>
          <p:cNvSpPr txBox="1"/>
          <p:nvPr/>
        </p:nvSpPr>
        <p:spPr>
          <a:xfrm>
            <a:off x="1951630" y="2014433"/>
            <a:ext cx="3574425" cy="400110"/>
          </a:xfrm>
          <a:prstGeom prst="rect">
            <a:avLst/>
          </a:prstGeom>
          <a:noFill/>
        </p:spPr>
        <p:txBody>
          <a:bodyPr wrap="square" rtlCol="0">
            <a:spAutoFit/>
          </a:bodyPr>
          <a:lstStyle/>
          <a:p>
            <a:r>
              <a:rPr lang="en-CA" sz="2000" dirty="0">
                <a:solidFill>
                  <a:schemeClr val="tx1">
                    <a:lumMod val="75000"/>
                    <a:lumOff val="25000"/>
                  </a:schemeClr>
                </a:solidFill>
                <a:latin typeface="Glegoo" pitchFamily="2" charset="0"/>
                <a:cs typeface="Glegoo" pitchFamily="2" charset="0"/>
              </a:rPr>
              <a:t>Home Insulation</a:t>
            </a:r>
          </a:p>
        </p:txBody>
      </p:sp>
      <p:sp>
        <p:nvSpPr>
          <p:cNvPr id="6" name="Rectangle 5">
            <a:extLst>
              <a:ext uri="{FF2B5EF4-FFF2-40B4-BE49-F238E27FC236}">
                <a16:creationId xmlns:a16="http://schemas.microsoft.com/office/drawing/2014/main" xmlns="" id="{2330E316-7999-4C4D-93F2-FDCB0C01C406}"/>
              </a:ext>
            </a:extLst>
          </p:cNvPr>
          <p:cNvSpPr/>
          <p:nvPr/>
        </p:nvSpPr>
        <p:spPr>
          <a:xfrm>
            <a:off x="1951630" y="2346230"/>
            <a:ext cx="3863673" cy="738664"/>
          </a:xfrm>
          <a:prstGeom prst="rect">
            <a:avLst/>
          </a:prstGeom>
        </p:spPr>
        <p:txBody>
          <a:bodyPr wrap="square">
            <a:spAutoFit/>
          </a:bodyPr>
          <a:lstStyle/>
          <a:p>
            <a:r>
              <a:rPr lang="en-US" sz="1400" dirty="0">
                <a:solidFill>
                  <a:schemeClr val="tx1">
                    <a:lumMod val="50000"/>
                    <a:lumOff val="50000"/>
                  </a:schemeClr>
                </a:solidFill>
                <a:latin typeface="+mj-lt"/>
              </a:rPr>
              <a:t>Reduce drafts and air leaks with caulk, insulation, and weather stripping. Many cities offer programs and incentives to facilitate this.</a:t>
            </a:r>
            <a:endParaRPr lang="en-CA" sz="1400" dirty="0">
              <a:solidFill>
                <a:schemeClr val="tx1">
                  <a:lumMod val="50000"/>
                  <a:lumOff val="50000"/>
                </a:schemeClr>
              </a:solidFill>
              <a:latin typeface="+mj-lt"/>
            </a:endParaRPr>
          </a:p>
        </p:txBody>
      </p:sp>
      <p:grpSp>
        <p:nvGrpSpPr>
          <p:cNvPr id="21" name="Group 20">
            <a:extLst>
              <a:ext uri="{FF2B5EF4-FFF2-40B4-BE49-F238E27FC236}">
                <a16:creationId xmlns:a16="http://schemas.microsoft.com/office/drawing/2014/main" xmlns="" id="{7D0F19A1-22F6-4EB3-8E8C-A981E43A7D47}"/>
              </a:ext>
            </a:extLst>
          </p:cNvPr>
          <p:cNvGrpSpPr/>
          <p:nvPr/>
        </p:nvGrpSpPr>
        <p:grpSpPr>
          <a:xfrm>
            <a:off x="1936009" y="4190971"/>
            <a:ext cx="3863673" cy="1510873"/>
            <a:chOff x="1936009" y="4243373"/>
            <a:chExt cx="3863673" cy="1510873"/>
          </a:xfrm>
        </p:grpSpPr>
        <p:sp>
          <p:nvSpPr>
            <p:cNvPr id="7" name="TextBox 6">
              <a:extLst>
                <a:ext uri="{FF2B5EF4-FFF2-40B4-BE49-F238E27FC236}">
                  <a16:creationId xmlns:a16="http://schemas.microsoft.com/office/drawing/2014/main" xmlns="" id="{890F6D3A-7FF3-43AD-BDC2-4A0027C2D6CC}"/>
                </a:ext>
              </a:extLst>
            </p:cNvPr>
            <p:cNvSpPr txBox="1"/>
            <p:nvPr/>
          </p:nvSpPr>
          <p:spPr>
            <a:xfrm>
              <a:off x="1936009" y="4243373"/>
              <a:ext cx="3302741" cy="400110"/>
            </a:xfrm>
            <a:prstGeom prst="rect">
              <a:avLst/>
            </a:prstGeom>
            <a:noFill/>
          </p:spPr>
          <p:txBody>
            <a:bodyPr wrap="square" rtlCol="0">
              <a:spAutoFit/>
            </a:bodyPr>
            <a:lstStyle/>
            <a:p>
              <a:r>
                <a:rPr lang="en-CA" sz="2000" dirty="0">
                  <a:solidFill>
                    <a:schemeClr val="tx1">
                      <a:lumMod val="75000"/>
                      <a:lumOff val="25000"/>
                    </a:schemeClr>
                  </a:solidFill>
                  <a:latin typeface="Glegoo" pitchFamily="2" charset="0"/>
                  <a:cs typeface="Glegoo" pitchFamily="2" charset="0"/>
                </a:rPr>
                <a:t>Appliances</a:t>
              </a:r>
            </a:p>
          </p:txBody>
        </p:sp>
        <p:sp>
          <p:nvSpPr>
            <p:cNvPr id="8" name="Rectangle 7">
              <a:extLst>
                <a:ext uri="{FF2B5EF4-FFF2-40B4-BE49-F238E27FC236}">
                  <a16:creationId xmlns:a16="http://schemas.microsoft.com/office/drawing/2014/main" xmlns="" id="{7E802758-B102-4A38-A1D1-888DF7EACD0D}"/>
                </a:ext>
              </a:extLst>
            </p:cNvPr>
            <p:cNvSpPr/>
            <p:nvPr/>
          </p:nvSpPr>
          <p:spPr>
            <a:xfrm>
              <a:off x="1936009" y="4584695"/>
              <a:ext cx="3863673" cy="1169551"/>
            </a:xfrm>
            <a:prstGeom prst="rect">
              <a:avLst/>
            </a:prstGeom>
          </p:spPr>
          <p:txBody>
            <a:bodyPr wrap="square">
              <a:spAutoFit/>
            </a:bodyPr>
            <a:lstStyle/>
            <a:p>
              <a:r>
                <a:rPr lang="en-US" sz="1400" dirty="0">
                  <a:solidFill>
                    <a:schemeClr val="tx1">
                      <a:lumMod val="50000"/>
                      <a:lumOff val="50000"/>
                    </a:schemeClr>
                  </a:solidFill>
                  <a:latin typeface="+mj-lt"/>
                </a:rPr>
                <a:t>Make energy efficiency a primary consideration when choosing new appliances like furnaces, air conditioning units, dishwashers, and refrigerators. ENERGY STAR labeled products are recognized as having superior energy efficiency.</a:t>
              </a:r>
              <a:endParaRPr lang="en-CA" sz="1400" dirty="0">
                <a:solidFill>
                  <a:schemeClr val="tx1">
                    <a:lumMod val="50000"/>
                    <a:lumOff val="50000"/>
                  </a:schemeClr>
                </a:solidFill>
                <a:latin typeface="+mj-lt"/>
              </a:endParaRPr>
            </a:p>
          </p:txBody>
        </p:sp>
      </p:grpSp>
      <p:sp>
        <p:nvSpPr>
          <p:cNvPr id="12" name="TextBox 11">
            <a:extLst>
              <a:ext uri="{FF2B5EF4-FFF2-40B4-BE49-F238E27FC236}">
                <a16:creationId xmlns:a16="http://schemas.microsoft.com/office/drawing/2014/main" xmlns="" id="{0BAA7617-BCE0-4D87-99AB-D7FDF68E6DA0}"/>
              </a:ext>
            </a:extLst>
          </p:cNvPr>
          <p:cNvSpPr txBox="1"/>
          <p:nvPr/>
        </p:nvSpPr>
        <p:spPr>
          <a:xfrm>
            <a:off x="7337150" y="2014433"/>
            <a:ext cx="3574425" cy="400110"/>
          </a:xfrm>
          <a:prstGeom prst="rect">
            <a:avLst/>
          </a:prstGeom>
          <a:noFill/>
        </p:spPr>
        <p:txBody>
          <a:bodyPr wrap="square" rtlCol="0">
            <a:spAutoFit/>
          </a:bodyPr>
          <a:lstStyle/>
          <a:p>
            <a:r>
              <a:rPr lang="en-CA" sz="2000" dirty="0">
                <a:solidFill>
                  <a:schemeClr val="tx1">
                    <a:lumMod val="75000"/>
                    <a:lumOff val="25000"/>
                  </a:schemeClr>
                </a:solidFill>
                <a:latin typeface="Glegoo" pitchFamily="2" charset="0"/>
                <a:cs typeface="Glegoo" pitchFamily="2" charset="0"/>
              </a:rPr>
              <a:t>Lighting</a:t>
            </a:r>
          </a:p>
        </p:txBody>
      </p:sp>
      <p:sp>
        <p:nvSpPr>
          <p:cNvPr id="13" name="Rectangle 12">
            <a:extLst>
              <a:ext uri="{FF2B5EF4-FFF2-40B4-BE49-F238E27FC236}">
                <a16:creationId xmlns:a16="http://schemas.microsoft.com/office/drawing/2014/main" xmlns="" id="{A0BA3F9F-E773-45DC-AEFD-317300AA4C3C}"/>
              </a:ext>
            </a:extLst>
          </p:cNvPr>
          <p:cNvSpPr/>
          <p:nvPr/>
        </p:nvSpPr>
        <p:spPr>
          <a:xfrm>
            <a:off x="7337150" y="2346230"/>
            <a:ext cx="3863673" cy="738664"/>
          </a:xfrm>
          <a:prstGeom prst="rect">
            <a:avLst/>
          </a:prstGeom>
        </p:spPr>
        <p:txBody>
          <a:bodyPr wrap="square">
            <a:spAutoFit/>
          </a:bodyPr>
          <a:lstStyle/>
          <a:p>
            <a:r>
              <a:rPr lang="en-US" sz="1400" dirty="0">
                <a:solidFill>
                  <a:schemeClr val="tx1">
                    <a:lumMod val="50000"/>
                    <a:lumOff val="50000"/>
                  </a:schemeClr>
                </a:solidFill>
                <a:latin typeface="+mj-lt"/>
              </a:rPr>
              <a:t>Turn off lights you’re not using and when you leave the room. Replace incandescent light bulbs with compact </a:t>
            </a:r>
            <a:r>
              <a:rPr lang="en-US" sz="1400" dirty="0" err="1">
                <a:solidFill>
                  <a:schemeClr val="tx1">
                    <a:lumMod val="50000"/>
                    <a:lumOff val="50000"/>
                  </a:schemeClr>
                </a:solidFill>
                <a:latin typeface="+mj-lt"/>
              </a:rPr>
              <a:t>flourescent</a:t>
            </a:r>
            <a:r>
              <a:rPr lang="en-US" sz="1400" dirty="0">
                <a:solidFill>
                  <a:schemeClr val="tx1">
                    <a:lumMod val="50000"/>
                    <a:lumOff val="50000"/>
                  </a:schemeClr>
                </a:solidFill>
                <a:latin typeface="+mj-lt"/>
              </a:rPr>
              <a:t> or LED ones.</a:t>
            </a:r>
            <a:endParaRPr lang="en-CA" sz="1400" dirty="0">
              <a:solidFill>
                <a:schemeClr val="tx1">
                  <a:lumMod val="50000"/>
                  <a:lumOff val="50000"/>
                </a:schemeClr>
              </a:solidFill>
              <a:latin typeface="+mj-lt"/>
            </a:endParaRPr>
          </a:p>
        </p:txBody>
      </p:sp>
      <p:grpSp>
        <p:nvGrpSpPr>
          <p:cNvPr id="22" name="Group 21">
            <a:extLst>
              <a:ext uri="{FF2B5EF4-FFF2-40B4-BE49-F238E27FC236}">
                <a16:creationId xmlns:a16="http://schemas.microsoft.com/office/drawing/2014/main" xmlns="" id="{910C752F-7626-499E-B2A9-D21971730332}"/>
              </a:ext>
            </a:extLst>
          </p:cNvPr>
          <p:cNvGrpSpPr/>
          <p:nvPr/>
        </p:nvGrpSpPr>
        <p:grpSpPr>
          <a:xfrm>
            <a:off x="7318099" y="4190971"/>
            <a:ext cx="3863673" cy="1510873"/>
            <a:chOff x="1936009" y="4243373"/>
            <a:chExt cx="3863673" cy="1510873"/>
          </a:xfrm>
        </p:grpSpPr>
        <p:sp>
          <p:nvSpPr>
            <p:cNvPr id="23" name="TextBox 22">
              <a:extLst>
                <a:ext uri="{FF2B5EF4-FFF2-40B4-BE49-F238E27FC236}">
                  <a16:creationId xmlns:a16="http://schemas.microsoft.com/office/drawing/2014/main" xmlns="" id="{B0D25469-290A-4B7D-A5B4-6EA3B9284798}"/>
                </a:ext>
              </a:extLst>
            </p:cNvPr>
            <p:cNvSpPr txBox="1"/>
            <p:nvPr/>
          </p:nvSpPr>
          <p:spPr>
            <a:xfrm>
              <a:off x="1936009" y="4243373"/>
              <a:ext cx="3302741" cy="400110"/>
            </a:xfrm>
            <a:prstGeom prst="rect">
              <a:avLst/>
            </a:prstGeom>
            <a:noFill/>
          </p:spPr>
          <p:txBody>
            <a:bodyPr wrap="square" rtlCol="0">
              <a:spAutoFit/>
            </a:bodyPr>
            <a:lstStyle/>
            <a:p>
              <a:r>
                <a:rPr lang="en-CA" sz="2000" dirty="0">
                  <a:solidFill>
                    <a:schemeClr val="tx1">
                      <a:lumMod val="75000"/>
                      <a:lumOff val="25000"/>
                    </a:schemeClr>
                  </a:solidFill>
                  <a:latin typeface="Glegoo" pitchFamily="2" charset="0"/>
                  <a:cs typeface="Glegoo" pitchFamily="2" charset="0"/>
                </a:rPr>
                <a:t>Solar Panels</a:t>
              </a:r>
            </a:p>
          </p:txBody>
        </p:sp>
        <p:sp>
          <p:nvSpPr>
            <p:cNvPr id="24" name="Rectangle 23">
              <a:extLst>
                <a:ext uri="{FF2B5EF4-FFF2-40B4-BE49-F238E27FC236}">
                  <a16:creationId xmlns:a16="http://schemas.microsoft.com/office/drawing/2014/main" xmlns="" id="{60E51375-6319-424B-A2B8-0702E55A5C53}"/>
                </a:ext>
              </a:extLst>
            </p:cNvPr>
            <p:cNvSpPr/>
            <p:nvPr/>
          </p:nvSpPr>
          <p:spPr>
            <a:xfrm>
              <a:off x="1936009" y="4584695"/>
              <a:ext cx="3863673" cy="1169551"/>
            </a:xfrm>
            <a:prstGeom prst="rect">
              <a:avLst/>
            </a:prstGeom>
          </p:spPr>
          <p:txBody>
            <a:bodyPr wrap="square">
              <a:spAutoFit/>
            </a:bodyPr>
            <a:lstStyle/>
            <a:p>
              <a:r>
                <a:rPr lang="en-US" sz="1400" dirty="0">
                  <a:solidFill>
                    <a:schemeClr val="tx1">
                      <a:lumMod val="50000"/>
                      <a:lumOff val="50000"/>
                    </a:schemeClr>
                  </a:solidFill>
                  <a:latin typeface="+mj-lt"/>
                </a:rPr>
                <a:t>Make energy efficiency a primary consideration when choosing new appliances like furnaces, air conditioning units, dishwashers, and refrigerators. ENERGY STAR labeled products are recognized as having superior energy efficiency.</a:t>
              </a:r>
              <a:endParaRPr lang="en-CA" sz="1400" dirty="0">
                <a:solidFill>
                  <a:schemeClr val="tx1">
                    <a:lumMod val="50000"/>
                    <a:lumOff val="50000"/>
                  </a:schemeClr>
                </a:solidFill>
                <a:latin typeface="+mj-lt"/>
              </a:endParaRPr>
            </a:p>
          </p:txBody>
        </p:sp>
      </p:grpSp>
      <p:pic>
        <p:nvPicPr>
          <p:cNvPr id="26" name="Picture 25">
            <a:extLst>
              <a:ext uri="{FF2B5EF4-FFF2-40B4-BE49-F238E27FC236}">
                <a16:creationId xmlns:a16="http://schemas.microsoft.com/office/drawing/2014/main" xmlns="" id="{11BEA6B9-3648-43DA-A7CE-2C64DF26820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214" r="18755" b="-632"/>
          <a:stretch/>
        </p:blipFill>
        <p:spPr>
          <a:xfrm>
            <a:off x="594634" y="2012743"/>
            <a:ext cx="1260665" cy="1260000"/>
          </a:xfrm>
          <a:prstGeom prst="ellipse">
            <a:avLst/>
          </a:prstGeom>
        </p:spPr>
      </p:pic>
      <p:pic>
        <p:nvPicPr>
          <p:cNvPr id="28" name="Picture 27">
            <a:extLst>
              <a:ext uri="{FF2B5EF4-FFF2-40B4-BE49-F238E27FC236}">
                <a16:creationId xmlns:a16="http://schemas.microsoft.com/office/drawing/2014/main" xmlns="" id="{7D0C6CAA-D3BD-42DD-9BB7-C10D3D846C1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 r="34263"/>
          <a:stretch/>
        </p:blipFill>
        <p:spPr>
          <a:xfrm>
            <a:off x="598223" y="4291366"/>
            <a:ext cx="1249371" cy="1260000"/>
          </a:xfrm>
          <a:prstGeom prst="ellipse">
            <a:avLst/>
          </a:prstGeom>
        </p:spPr>
      </p:pic>
      <p:pic>
        <p:nvPicPr>
          <p:cNvPr id="30" name="Picture 29">
            <a:extLst>
              <a:ext uri="{FF2B5EF4-FFF2-40B4-BE49-F238E27FC236}">
                <a16:creationId xmlns:a16="http://schemas.microsoft.com/office/drawing/2014/main" xmlns="" id="{6D6C0016-0311-43F3-BE4A-98CBE77CC4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80485" y="1945500"/>
            <a:ext cx="1257536" cy="1260000"/>
          </a:xfrm>
          <a:prstGeom prst="rect">
            <a:avLst/>
          </a:prstGeom>
        </p:spPr>
      </p:pic>
      <p:pic>
        <p:nvPicPr>
          <p:cNvPr id="32" name="Picture 31">
            <a:extLst>
              <a:ext uri="{FF2B5EF4-FFF2-40B4-BE49-F238E27FC236}">
                <a16:creationId xmlns:a16="http://schemas.microsoft.com/office/drawing/2014/main" xmlns="" id="{2525DBD0-50D7-4817-BB75-80527DB54C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67887" y="4302128"/>
            <a:ext cx="1263904" cy="1260000"/>
          </a:xfrm>
          <a:prstGeom prst="rect">
            <a:avLst/>
          </a:prstGeom>
        </p:spPr>
      </p:pic>
    </p:spTree>
    <p:custDataLst>
      <p:tags r:id="rId1"/>
    </p:custDataLst>
    <p:extLst>
      <p:ext uri="{BB962C8B-B14F-4D97-AF65-F5344CB8AC3E}">
        <p14:creationId xmlns:p14="http://schemas.microsoft.com/office/powerpoint/2010/main" val="3022213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8000"/>
            <a:lum/>
          </a:blip>
          <a:srcRect/>
          <a:stretch>
            <a:fillRect t="-9000" b="-9000"/>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xmlns="" id="{A9435A5C-D86F-485D-9A54-B213872BB465}"/>
              </a:ext>
            </a:extLst>
          </p:cNvPr>
          <p:cNvSpPr/>
          <p:nvPr/>
        </p:nvSpPr>
        <p:spPr>
          <a:xfrm>
            <a:off x="5739467" y="906011"/>
            <a:ext cx="1743513" cy="419448"/>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dirty="0">
                <a:solidFill>
                  <a:schemeClr val="bg1"/>
                </a:solidFill>
                <a:latin typeface="Glegoo" pitchFamily="2" charset="0"/>
                <a:cs typeface="Glegoo" pitchFamily="2" charset="0"/>
              </a:rPr>
              <a:t>Other</a:t>
            </a:r>
          </a:p>
        </p:txBody>
      </p:sp>
      <p:sp>
        <p:nvSpPr>
          <p:cNvPr id="5" name="Rectangle 4">
            <a:extLst>
              <a:ext uri="{FF2B5EF4-FFF2-40B4-BE49-F238E27FC236}">
                <a16:creationId xmlns:a16="http://schemas.microsoft.com/office/drawing/2014/main" xmlns="" id="{9F45E7D2-AA37-4FE1-A302-B70AF96D2ADC}"/>
              </a:ext>
            </a:extLst>
          </p:cNvPr>
          <p:cNvSpPr/>
          <p:nvPr/>
        </p:nvSpPr>
        <p:spPr>
          <a:xfrm>
            <a:off x="8320565" y="1746481"/>
            <a:ext cx="3060000" cy="2800767"/>
          </a:xfrm>
          <a:prstGeom prst="rect">
            <a:avLst/>
          </a:prstGeom>
        </p:spPr>
        <p:txBody>
          <a:bodyPr wrap="square">
            <a:spAutoFit/>
          </a:bodyPr>
          <a:lstStyle/>
          <a:p>
            <a:r>
              <a:rPr lang="en-US" dirty="0">
                <a:solidFill>
                  <a:schemeClr val="tx1">
                    <a:lumMod val="85000"/>
                    <a:lumOff val="15000"/>
                  </a:schemeClr>
                </a:solidFill>
                <a:latin typeface="Glegoo" pitchFamily="2" charset="0"/>
                <a:cs typeface="Glegoo" pitchFamily="2" charset="0"/>
              </a:rPr>
              <a:t>Water usage</a:t>
            </a:r>
          </a:p>
          <a:p>
            <a:endParaRPr lang="en-US" dirty="0"/>
          </a:p>
          <a:p>
            <a:r>
              <a:rPr lang="en-US" sz="1400" dirty="0">
                <a:solidFill>
                  <a:schemeClr val="tx1">
                    <a:lumMod val="50000"/>
                    <a:lumOff val="50000"/>
                  </a:schemeClr>
                </a:solidFill>
                <a:latin typeface="+mj-lt"/>
              </a:rPr>
              <a:t>Lower the amount of energy used to pump, treat, and heat water by washing your car less often, using climate-appropriate plants in your garden, installing drip irrigation so that plants receive only what they need, and making water-efficient choices when purchasing shower heads, faucet heads, toilets, dishwashers and washing machines.</a:t>
            </a:r>
          </a:p>
        </p:txBody>
      </p:sp>
      <p:sp>
        <p:nvSpPr>
          <p:cNvPr id="6" name="Rectangle 5">
            <a:extLst>
              <a:ext uri="{FF2B5EF4-FFF2-40B4-BE49-F238E27FC236}">
                <a16:creationId xmlns:a16="http://schemas.microsoft.com/office/drawing/2014/main" xmlns="" id="{F0A11632-152E-4C4A-8281-617ED368E965}"/>
              </a:ext>
            </a:extLst>
          </p:cNvPr>
          <p:cNvSpPr/>
          <p:nvPr/>
        </p:nvSpPr>
        <p:spPr>
          <a:xfrm>
            <a:off x="4489799" y="3127606"/>
            <a:ext cx="3060000" cy="2800767"/>
          </a:xfrm>
          <a:prstGeom prst="rect">
            <a:avLst/>
          </a:prstGeom>
        </p:spPr>
        <p:txBody>
          <a:bodyPr wrap="square">
            <a:spAutoFit/>
          </a:bodyPr>
          <a:lstStyle/>
          <a:p>
            <a:r>
              <a:rPr lang="en-US" dirty="0">
                <a:latin typeface="Glegoo" pitchFamily="2" charset="0"/>
                <a:cs typeface="Glegoo" pitchFamily="2" charset="0"/>
              </a:rPr>
              <a:t>Food</a:t>
            </a:r>
          </a:p>
          <a:p>
            <a:endParaRPr lang="en-US" dirty="0"/>
          </a:p>
          <a:p>
            <a:r>
              <a:rPr lang="en-US" sz="1400" dirty="0">
                <a:solidFill>
                  <a:schemeClr val="tx1">
                    <a:lumMod val="50000"/>
                    <a:lumOff val="50000"/>
                  </a:schemeClr>
                </a:solidFill>
                <a:latin typeface="+mj-lt"/>
              </a:rPr>
              <a:t>It has been estimated that 13% of U.S. greenhouse gas emissions result from the production and transport of food. </a:t>
            </a:r>
          </a:p>
          <a:p>
            <a:endParaRPr lang="en-US" sz="1400" dirty="0">
              <a:solidFill>
                <a:schemeClr val="tx1">
                  <a:lumMod val="50000"/>
                  <a:lumOff val="50000"/>
                </a:schemeClr>
              </a:solidFill>
              <a:latin typeface="+mj-lt"/>
            </a:endParaRPr>
          </a:p>
          <a:p>
            <a:r>
              <a:rPr lang="en-US" sz="1400" dirty="0">
                <a:solidFill>
                  <a:schemeClr val="tx1">
                    <a:lumMod val="50000"/>
                    <a:lumOff val="50000"/>
                  </a:schemeClr>
                </a:solidFill>
                <a:latin typeface="+mj-lt"/>
              </a:rPr>
              <a:t>Buy local and eat a more diversified diet including less meat and dairy to reduce your carbon emissions resulting from the use of fossil fuel-based fertilizers, pesticides, and gas required to produce and transport of the food you eat.</a:t>
            </a:r>
          </a:p>
        </p:txBody>
      </p:sp>
      <p:sp>
        <p:nvSpPr>
          <p:cNvPr id="7" name="Rectangle 6">
            <a:extLst>
              <a:ext uri="{FF2B5EF4-FFF2-40B4-BE49-F238E27FC236}">
                <a16:creationId xmlns:a16="http://schemas.microsoft.com/office/drawing/2014/main" xmlns="" id="{FA42A6EC-0EB1-4168-8C36-23C6DBF2DB77}"/>
              </a:ext>
            </a:extLst>
          </p:cNvPr>
          <p:cNvSpPr/>
          <p:nvPr/>
        </p:nvSpPr>
        <p:spPr>
          <a:xfrm>
            <a:off x="792386" y="1746481"/>
            <a:ext cx="3060000" cy="3877985"/>
          </a:xfrm>
          <a:prstGeom prst="rect">
            <a:avLst/>
          </a:prstGeom>
        </p:spPr>
        <p:txBody>
          <a:bodyPr wrap="square">
            <a:spAutoFit/>
          </a:bodyPr>
          <a:lstStyle/>
          <a:p>
            <a:r>
              <a:rPr lang="en-US" dirty="0">
                <a:latin typeface="Glegoo" pitchFamily="2" charset="0"/>
                <a:cs typeface="Glegoo" pitchFamily="2" charset="0"/>
              </a:rPr>
              <a:t>Reuse and recycle</a:t>
            </a:r>
          </a:p>
          <a:p>
            <a:endParaRPr lang="en-US" dirty="0">
              <a:latin typeface="+mj-lt"/>
            </a:endParaRPr>
          </a:p>
          <a:p>
            <a:r>
              <a:rPr lang="en-US" sz="1400" dirty="0">
                <a:solidFill>
                  <a:schemeClr val="tx1">
                    <a:lumMod val="50000"/>
                    <a:lumOff val="50000"/>
                  </a:schemeClr>
                </a:solidFill>
                <a:latin typeface="+mj-lt"/>
              </a:rPr>
              <a:t>It has been estimated that 29% of U.S. greenhouse gas emissions result from the “provision of goods,” which means the extraction of resources, manufacturing, transport, and final disposal of “goods” which include consumer products and packaging, building components, and passenger vehicles, but excluding food. </a:t>
            </a:r>
          </a:p>
          <a:p>
            <a:endParaRPr lang="en-US" sz="1400" dirty="0">
              <a:solidFill>
                <a:schemeClr val="tx1">
                  <a:lumMod val="50000"/>
                  <a:lumOff val="50000"/>
                </a:schemeClr>
              </a:solidFill>
              <a:latin typeface="+mj-lt"/>
            </a:endParaRPr>
          </a:p>
          <a:p>
            <a:r>
              <a:rPr lang="en-US" sz="1400" dirty="0">
                <a:solidFill>
                  <a:schemeClr val="tx1">
                    <a:lumMod val="50000"/>
                    <a:lumOff val="50000"/>
                  </a:schemeClr>
                </a:solidFill>
                <a:latin typeface="+mj-lt"/>
              </a:rPr>
              <a:t>By buying used products and reselling or </a:t>
            </a:r>
            <a:r>
              <a:rPr lang="en-US" sz="1400" dirty="0" err="1">
                <a:solidFill>
                  <a:schemeClr val="tx1">
                    <a:lumMod val="50000"/>
                    <a:lumOff val="50000"/>
                  </a:schemeClr>
                </a:solidFill>
                <a:latin typeface="+mj-lt"/>
              </a:rPr>
              <a:t>recyling</a:t>
            </a:r>
            <a:r>
              <a:rPr lang="en-US" sz="1400" dirty="0">
                <a:solidFill>
                  <a:schemeClr val="tx1">
                    <a:lumMod val="50000"/>
                    <a:lumOff val="50000"/>
                  </a:schemeClr>
                </a:solidFill>
                <a:latin typeface="+mj-lt"/>
              </a:rPr>
              <a:t> items you no longer use, you dramatically reduce your carbon emissions from the “provision of goods.”</a:t>
            </a:r>
          </a:p>
        </p:txBody>
      </p:sp>
      <p:pic>
        <p:nvPicPr>
          <p:cNvPr id="10" name="Picture 9">
            <a:extLst>
              <a:ext uri="{FF2B5EF4-FFF2-40B4-BE49-F238E27FC236}">
                <a16:creationId xmlns:a16="http://schemas.microsoft.com/office/drawing/2014/main" xmlns="" id="{C6F8A266-E986-4F62-AE67-B1F10BD05F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6900" b="1"/>
          <a:stretch/>
        </p:blipFill>
        <p:spPr>
          <a:xfrm>
            <a:off x="4551800" y="1803631"/>
            <a:ext cx="2897897" cy="1024416"/>
          </a:xfrm>
          <a:prstGeom prst="rect">
            <a:avLst/>
          </a:prstGeom>
        </p:spPr>
      </p:pic>
      <p:pic>
        <p:nvPicPr>
          <p:cNvPr id="12" name="Picture 11">
            <a:extLst>
              <a:ext uri="{FF2B5EF4-FFF2-40B4-BE49-F238E27FC236}">
                <a16:creationId xmlns:a16="http://schemas.microsoft.com/office/drawing/2014/main" xmlns="" id="{AA1939FE-8094-4B57-8B74-0D482EF5F45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577" b="20357"/>
          <a:stretch/>
        </p:blipFill>
        <p:spPr>
          <a:xfrm>
            <a:off x="8412573" y="4666308"/>
            <a:ext cx="2856933" cy="1465765"/>
          </a:xfrm>
          <a:prstGeom prst="rect">
            <a:avLst/>
          </a:prstGeom>
        </p:spPr>
      </p:pic>
    </p:spTree>
    <p:custDataLst>
      <p:tags r:id="rId1"/>
    </p:custDataLst>
    <p:extLst>
      <p:ext uri="{BB962C8B-B14F-4D97-AF65-F5344CB8AC3E}">
        <p14:creationId xmlns:p14="http://schemas.microsoft.com/office/powerpoint/2010/main" val="23396574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 name="ARTICULATE_REFERENCE_ID" val="ee77422e-96b1-4bb1-9b95-fbbd3050b5c0"/>
  <p:tag name="ARTICULATE_REFERENCE_COUNT" val="0"/>
  <p:tag name="ARTICULATE_PLAYER_GLOSSARY_XML" val="&lt;?xml version=&quot;1.0&quot; encoding=&quot;utf-16&quot;?&gt;&lt;glossary xmlns:xsi=&quot;http://www.w3.org/2001/XMLSchema-instance&quot; xmlns:xsd=&quot;http://www.w3.org/2001/XMLSchema&quot;&gt;&lt;terms /&gt;&lt;/glossary&gt;"/>
  <p:tag name="ARTICULATE_DESIGN_ID_OFFICE THEME" val="voRAsz27"/>
  <p:tag name="ARTICULATE_SLIDE_COUNT" val="5"/>
  <p:tag name="TAG_BACKING_FORM_KEY" val="17240644-c:\users\nicole\dropbox\articulate\downloads &amp; examples\ppt\ppt - carbon footprint.pptx"/>
  <p:tag name="ARTICULATE_PRESENTER_VERSION" val="8"/>
  <p:tag name="ARTICULATE_USED_PAGE_ORIENTATION" val="1"/>
  <p:tag name="ARTICULATE_USED_PAGE_SIZE" val="7"/>
</p:tagLst>
</file>

<file path=ppt/tags/tag2.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4219a007-0e46-4e26-910c-e62232fd92be"/>
  <p:tag name="ARTICULATE_SLIDE_PAUSE" val="1"/>
  <p:tag name="ARTICULATE_HIDE_SLIDE" val="0"/>
  <p:tag name="ARTICULATE_PLAYER_CONTROL_PREVIOUS" val="False"/>
  <p:tag name="ARTICULATE_PLAYER_CONTROL_NEXT" val="False"/>
  <p:tag name="AUDIO_ID" val="256"/>
  <p:tag name="ARTICULATE_USED_LAYOUT" val="1"/>
</p:tagLst>
</file>

<file path=ppt/tags/tag3.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4219a007-0e46-4e26-910c-e62232fd92be"/>
  <p:tag name="ARTICULATE_SLIDE_PAUSE" val="1"/>
  <p:tag name="ARTICULATE_HIDE_SLIDE" val="0"/>
  <p:tag name="ARTICULATE_PLAYER_CONTROL_PREVIOUS" val="False"/>
  <p:tag name="ARTICULATE_PLAYER_CONTROL_NEXT" val="False"/>
  <p:tag name="AUDIO_ID" val="257"/>
  <p:tag name="ARTICULATE_USED_LAYOUT" val="1"/>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4219a007-0e46-4e26-910c-e62232fd92be"/>
  <p:tag name="ARTICULATE_SLIDE_PAUSE" val="1"/>
  <p:tag name="ARTICULATE_HIDE_SLIDE" val="0"/>
  <p:tag name="ARTICULATE_PLAYER_CONTROL_PREVIOUS" val="False"/>
  <p:tag name="ARTICULATE_PLAYER_CONTROL_NEXT" val="False"/>
  <p:tag name="AUDIO_ID" val="258"/>
  <p:tag name="ARTICULATE_USED_LAYOUT" val="1"/>
</p:tagLst>
</file>

<file path=ppt/tags/tag5.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4219a007-0e46-4e26-910c-e62232fd92be"/>
  <p:tag name="ARTICULATE_SLIDE_PAUSE" val="1"/>
  <p:tag name="ARTICULATE_HIDE_SLIDE" val="0"/>
  <p:tag name="ARTICULATE_PLAYER_CONTROL_PREVIOUS" val="False"/>
  <p:tag name="ARTICULATE_PLAYER_CONTROL_NEXT" val="False"/>
  <p:tag name="AUDIO_ID" val="259"/>
  <p:tag name="ARTICULATE_USED_LAYOUT" val="1"/>
</p:tagLst>
</file>

<file path=ppt/tags/tag6.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4219a007-0e46-4e26-910c-e62232fd92be"/>
  <p:tag name="ARTICULATE_SLIDE_PAUSE" val="1"/>
  <p:tag name="ARTICULATE_HIDE_SLIDE" val="0"/>
  <p:tag name="ARTICULATE_PLAYER_CONTROL_PREVIOUS" val="False"/>
  <p:tag name="ARTICULATE_PLAYER_CONTROL_NEXT" val="False"/>
  <p:tag name="AUDIO_ID" val="260"/>
  <p:tag name="ARTICULATE_USED_LAYOUT"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568</Words>
  <Application>Microsoft Office PowerPoint</Application>
  <PresentationFormat>Widescreen</PresentationFormat>
  <Paragraphs>47</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FontinSansRegular</vt:lpstr>
      <vt:lpstr>Glegoo</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Legault</dc:creator>
  <cp:lastModifiedBy>Haitan Rachman</cp:lastModifiedBy>
  <cp:revision>31</cp:revision>
  <dcterms:created xsi:type="dcterms:W3CDTF">2018-07-30T14:35:34Z</dcterms:created>
  <dcterms:modified xsi:type="dcterms:W3CDTF">2022-09-17T01:57:45Z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C8211397-1A20-4315-A307-776EDBE35E3B</vt:lpwstr>
  </property>
  <property fmtid="{D5CDD505-2E9C-101B-9397-08002B2CF9AE}" pid="3" name="ArticulatePath">
    <vt:lpwstr>Presentation1</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C:\Users\Nicole\Dropbox\Articulate\Downloads &amp; Examples\PPT\PPT - Carbon Footprint.ppta</vt:lpwstr>
  </property>
</Properties>
</file>